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75" r:id="rId2"/>
    <p:sldId id="274" r:id="rId3"/>
    <p:sldId id="287" r:id="rId4"/>
    <p:sldId id="276" r:id="rId5"/>
    <p:sldId id="277" r:id="rId6"/>
    <p:sldId id="278" r:id="rId7"/>
    <p:sldId id="279" r:id="rId8"/>
    <p:sldId id="280" r:id="rId9"/>
    <p:sldId id="281" r:id="rId10"/>
    <p:sldId id="282" r:id="rId11"/>
    <p:sldId id="283" r:id="rId12"/>
    <p:sldId id="284" r:id="rId13"/>
    <p:sldId id="285" r:id="rId14"/>
    <p:sldId id="286" r:id="rId15"/>
    <p:sldId id="288" r:id="rId16"/>
    <p:sldId id="257" r:id="rId17"/>
    <p:sldId id="260" r:id="rId18"/>
    <p:sldId id="261" r:id="rId19"/>
    <p:sldId id="289" r:id="rId20"/>
    <p:sldId id="262" r:id="rId21"/>
    <p:sldId id="258" r:id="rId22"/>
    <p:sldId id="259" r:id="rId23"/>
    <p:sldId id="263" r:id="rId24"/>
    <p:sldId id="264" r:id="rId25"/>
    <p:sldId id="265" r:id="rId26"/>
    <p:sldId id="266" r:id="rId27"/>
    <p:sldId id="267" r:id="rId28"/>
    <p:sldId id="269" r:id="rId29"/>
    <p:sldId id="270" r:id="rId30"/>
    <p:sldId id="271" r:id="rId31"/>
    <p:sldId id="27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66223" autoAdjust="0"/>
  </p:normalViewPr>
  <p:slideViewPr>
    <p:cSldViewPr showGuides="1">
      <p:cViewPr>
        <p:scale>
          <a:sx n="60" d="100"/>
          <a:sy n="60" d="100"/>
        </p:scale>
        <p:origin x="-11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9D6FCB-46E9-4DA2-B433-44B3D512BDE0}" type="datetimeFigureOut">
              <a:rPr lang="en-US" smtClean="0"/>
              <a:t>9/9/2013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EAA983-F65E-4527-BA76-E9D633CA310F}" type="slidenum">
              <a:rPr lang="en-US" smtClean="0"/>
              <a:t>‹#›</a:t>
            </a:fld>
            <a:endParaRPr lang="en-US"/>
          </a:p>
        </p:txBody>
      </p:sp>
    </p:spTree>
    <p:extLst>
      <p:ext uri="{BB962C8B-B14F-4D97-AF65-F5344CB8AC3E}">
        <p14:creationId xmlns:p14="http://schemas.microsoft.com/office/powerpoint/2010/main" val="1597479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Congratulations</a:t>
            </a:r>
            <a:r>
              <a:rPr lang="en-US" baseline="0" dirty="0" smtClean="0"/>
              <a:t> on being selected to participate in the Iowa College AmeriCorps Program. This training will help you understand how to build capacity and manage volunteers throughout your Member experience. </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1</a:t>
            </a:fld>
            <a:endParaRPr lang="en-US"/>
          </a:p>
        </p:txBody>
      </p:sp>
    </p:spTree>
    <p:extLst>
      <p:ext uri="{BB962C8B-B14F-4D97-AF65-F5344CB8AC3E}">
        <p14:creationId xmlns:p14="http://schemas.microsoft.com/office/powerpoint/2010/main" val="999740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how do you build capacity in this situation?</a:t>
            </a:r>
          </a:p>
          <a:p>
            <a:endParaRPr lang="en-US" baseline="0" dirty="0" smtClean="0"/>
          </a:p>
          <a:p>
            <a:r>
              <a:rPr lang="en-US" baseline="0" dirty="0" smtClean="0"/>
              <a:t>Well, think about the type of experience you are having and how it could be improved. When you started being a mentor did you know what you were doing? Was there some training or guidance? Are you being supervised in any way? Who do you go to for problems? Are they always available, or are they busy most of the time? Could another volunteer fill that position and help build the capacity of the organization to create better mentorship experiences.</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10</a:t>
            </a:fld>
            <a:endParaRPr lang="en-US"/>
          </a:p>
        </p:txBody>
      </p:sp>
    </p:spTree>
    <p:extLst>
      <p:ext uri="{BB962C8B-B14F-4D97-AF65-F5344CB8AC3E}">
        <p14:creationId xmlns:p14="http://schemas.microsoft.com/office/powerpoint/2010/main" val="1297377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Throughout this project I have tied your capacity building projects to community needs. Many of you will</a:t>
            </a:r>
            <a:r>
              <a:rPr lang="en-US" baseline="0" dirty="0" smtClean="0"/>
              <a:t> already know what the need is before you arrive, and some of you may not. Using a SWOT analysis can help guide you toward what types of projects can help fill a community need.</a:t>
            </a:r>
          </a:p>
          <a:p>
            <a:endParaRPr lang="en-US" baseline="0" dirty="0" smtClean="0"/>
          </a:p>
          <a:p>
            <a:r>
              <a:rPr lang="en-US" baseline="0" dirty="0" smtClean="0"/>
              <a:t>The steps are simple, yet the require that you have a lot of knowledge on the organization that you are serving for. We start by identifying strengths of the program or organization. Think about what advantages does this organization have? What does it do better than anyone else? And what do people outside the organization see as its strengths? Maybe your tutoring program is the best at matching the right tutor with the right student, or maybe your environmental awareness organization is the best at reaching college students. These are all strengths that can be built upon or used to expand the capacity of your organization.</a:t>
            </a:r>
          </a:p>
          <a:p>
            <a:endParaRPr lang="en-US" baseline="0" dirty="0" smtClean="0"/>
          </a:p>
          <a:p>
            <a:r>
              <a:rPr lang="en-US" baseline="0" dirty="0" smtClean="0"/>
              <a:t>Next we consider the weaknesses of the organization: What could be improved? What should be avoided? What do people outside the organization see as its weaknesses? Maybe your weakness is that your tutoring program can only manage a few volunteers, no more than ten, at a time. Or maybe your environmental awareness organization is seen as unorganized by the community. With these things in mind, we can start to think about what the need is of each organization.</a:t>
            </a:r>
          </a:p>
          <a:p>
            <a:endParaRPr lang="en-US" baseline="0" dirty="0" smtClean="0"/>
          </a:p>
          <a:p>
            <a:r>
              <a:rPr lang="en-US" baseline="0" dirty="0" smtClean="0"/>
              <a:t>After weaknesses is opportunities: what opportunities can you spot and what interesting trends are you aware of that impacts your organization’s work? Think about your weaknesses and strengths. What about those can be seen as opportunities? Your environmental awareness organization has access to college-aged students who might be able to volunteer a couple hours a month to help create a well-planned and carefully organized awareness campaign for middle-aged homeowners in the area.</a:t>
            </a:r>
          </a:p>
          <a:p>
            <a:endParaRPr lang="en-US" baseline="0" dirty="0" smtClean="0"/>
          </a:p>
          <a:p>
            <a:r>
              <a:rPr lang="en-US" baseline="0" dirty="0" smtClean="0"/>
              <a:t>Finally, it is time to think about threats both external and internal. Start to consider what obstacles you face or think about what other nonprofits are doing that you are not? Is there another tutoring program in town that is able to utilize ten times the amount of volunteers? If so, then what does your organization do different then they do? Are you covering another geographic area, or maybe a different group of people? Or maybe you both do the same thing, maybe it’s time to start partnering on key projects and sharing resources. Find the threats and then find ways to turn them into strengths.</a:t>
            </a:r>
          </a:p>
          <a:p>
            <a:endParaRPr lang="en-US" baseline="0" dirty="0" smtClean="0"/>
          </a:p>
          <a:p>
            <a:r>
              <a:rPr lang="en-US" baseline="0" dirty="0" smtClean="0"/>
              <a:t>Using the SWOT method will help you think about how to best serve your community agency. </a:t>
            </a:r>
          </a:p>
        </p:txBody>
      </p:sp>
      <p:sp>
        <p:nvSpPr>
          <p:cNvPr id="4" name="Slide Number Placeholder 3"/>
          <p:cNvSpPr>
            <a:spLocks noGrp="1"/>
          </p:cNvSpPr>
          <p:nvPr>
            <p:ph type="sldNum" sz="quarter" idx="10"/>
          </p:nvPr>
        </p:nvSpPr>
        <p:spPr/>
        <p:txBody>
          <a:bodyPr/>
          <a:lstStyle/>
          <a:p>
            <a:fld id="{6DEAA983-F65E-4527-BA76-E9D633CA310F}" type="slidenum">
              <a:rPr lang="en-US" smtClean="0"/>
              <a:t>11</a:t>
            </a:fld>
            <a:endParaRPr lang="en-US"/>
          </a:p>
        </p:txBody>
      </p:sp>
    </p:spTree>
    <p:extLst>
      <p:ext uri="{BB962C8B-B14F-4D97-AF65-F5344CB8AC3E}">
        <p14:creationId xmlns:p14="http://schemas.microsoft.com/office/powerpoint/2010/main" val="4089364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a:t>
            </a:r>
            <a:r>
              <a:rPr lang="en-US" baseline="0" dirty="0" smtClean="0"/>
              <a:t> how do you actually serve that need? What is the best path to ensure that the need is met? For that we use the GAP analysis. Remember that bridge we talked about earlier? Yeah, the one with the cows. Well think about that bridge again and how we left it with the extra support. That is our future state; where we want to belong. It is stronger and allows more cattle to cross the bridge at once. But, our current situation is much different. None of the support is there. There is a gap between where we want to be and where we are.</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12</a:t>
            </a:fld>
            <a:endParaRPr lang="en-US"/>
          </a:p>
        </p:txBody>
      </p:sp>
    </p:spTree>
    <p:extLst>
      <p:ext uri="{BB962C8B-B14F-4D97-AF65-F5344CB8AC3E}">
        <p14:creationId xmlns:p14="http://schemas.microsoft.com/office/powerpoint/2010/main" val="3052690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Capacity building is all about identifying gaps and identifying ways to bridge</a:t>
            </a:r>
            <a:r>
              <a:rPr lang="en-US" baseline="0" dirty="0" smtClean="0"/>
              <a:t> the gap. Here is a great example. Our future state is that my organization wants to develop partnerships with two other organizations. We feel that by doing this we can reach a broader audience and share some of the work load with our programs or events. My organization currently does not have any partnerships. There is a gap that is significantly impact our ability to do our work effectively. How do we bridge that gap? </a:t>
            </a:r>
          </a:p>
          <a:p>
            <a:endParaRPr lang="en-US" baseline="0" dirty="0" smtClean="0"/>
          </a:p>
          <a:p>
            <a:r>
              <a:rPr lang="en-US" baseline="0" dirty="0" smtClean="0"/>
              <a:t>I start by researching other local organizations with similar missions. Next I look at those organizations to learn more about the events they plan or sponsor and what programs they offer. Maybe I work for a museum that is planning an exhibit on dogs and cats and I want to plan an opening party for the community for my exhibit. By partnering with a local animal shelter I may find another organization that is eager to reach a new audience. Suddenly some of the planning for this event is taken on by the animal shelter and now I have a partnership.</a:t>
            </a:r>
          </a:p>
          <a:p>
            <a:endParaRPr lang="en-US" baseline="0" dirty="0" smtClean="0"/>
          </a:p>
          <a:p>
            <a:r>
              <a:rPr lang="en-US" baseline="0" dirty="0" smtClean="0"/>
              <a:t>My capacity building efforts helped to not only identify those other organizations, but to also do much of the administrative work for making the event or program happen. Without my efforts the animal shelter would have never known about the museum’s exhibit party and the museum would have had to do something else for the party.</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13</a:t>
            </a:fld>
            <a:endParaRPr lang="en-US"/>
          </a:p>
        </p:txBody>
      </p:sp>
    </p:spTree>
    <p:extLst>
      <p:ext uri="{BB962C8B-B14F-4D97-AF65-F5344CB8AC3E}">
        <p14:creationId xmlns:p14="http://schemas.microsoft.com/office/powerpoint/2010/main" val="184278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Sometimes</a:t>
            </a:r>
            <a:r>
              <a:rPr lang="en-US" baseline="0" dirty="0" smtClean="0"/>
              <a:t>, though, knowing how to perform a gap analysis is not enough. You may need to know what your options are, even when you do not know your options. Here is a list of some activities and capacity building areas that you can use for your future work.</a:t>
            </a:r>
          </a:p>
        </p:txBody>
      </p:sp>
      <p:sp>
        <p:nvSpPr>
          <p:cNvPr id="4" name="Slide Number Placeholder 3"/>
          <p:cNvSpPr>
            <a:spLocks noGrp="1"/>
          </p:cNvSpPr>
          <p:nvPr>
            <p:ph type="sldNum" sz="quarter" idx="10"/>
          </p:nvPr>
        </p:nvSpPr>
        <p:spPr/>
        <p:txBody>
          <a:bodyPr/>
          <a:lstStyle/>
          <a:p>
            <a:fld id="{6DEAA983-F65E-4527-BA76-E9D633CA310F}" type="slidenum">
              <a:rPr lang="en-US" smtClean="0"/>
              <a:t>14</a:t>
            </a:fld>
            <a:endParaRPr lang="en-US"/>
          </a:p>
        </p:txBody>
      </p:sp>
    </p:spTree>
    <p:extLst>
      <p:ext uri="{BB962C8B-B14F-4D97-AF65-F5344CB8AC3E}">
        <p14:creationId xmlns:p14="http://schemas.microsoft.com/office/powerpoint/2010/main" val="42514606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key area of capacity</a:t>
            </a:r>
            <a:r>
              <a:rPr lang="en-US" baseline="0" dirty="0" smtClean="0"/>
              <a:t> building is volunteer management. This is where you need to leverage human resources to ensure an organization’s programs happen on time and as smoothly as possible.</a:t>
            </a:r>
          </a:p>
          <a:p>
            <a:endParaRPr lang="en-US" baseline="0" dirty="0" smtClean="0"/>
          </a:p>
          <a:p>
            <a:r>
              <a:rPr lang="en-US" baseline="0" dirty="0" smtClean="0"/>
              <a:t>I put this picture up of someone herding cats to tell you that if you plan ahead, and find the right volunteer for the right position then your experience of managing volunteers will not feel like herding cats. But, if you don’t plan ahead to the best of your ability, then it just might.</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15</a:t>
            </a:fld>
            <a:endParaRPr lang="en-US"/>
          </a:p>
        </p:txBody>
      </p:sp>
    </p:spTree>
    <p:extLst>
      <p:ext uri="{BB962C8B-B14F-4D97-AF65-F5344CB8AC3E}">
        <p14:creationId xmlns:p14="http://schemas.microsoft.com/office/powerpoint/2010/main" val="22403292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Volunteer management is all about following the three R’s:</a:t>
            </a:r>
            <a:r>
              <a:rPr lang="en-US" baseline="0" dirty="0" smtClean="0"/>
              <a:t> Recruitment, retention, and recognition. All three are important and will ultimately make your volunteer’s service experience run smoothly and effectively.</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16</a:t>
            </a:fld>
            <a:endParaRPr lang="en-US"/>
          </a:p>
        </p:txBody>
      </p:sp>
    </p:spTree>
    <p:extLst>
      <p:ext uri="{BB962C8B-B14F-4D97-AF65-F5344CB8AC3E}">
        <p14:creationId xmlns:p14="http://schemas.microsoft.com/office/powerpoint/2010/main" val="17676507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about what your organization’s goals are and then find</a:t>
            </a:r>
            <a:r>
              <a:rPr lang="en-US" baseline="0" dirty="0" smtClean="0"/>
              <a:t> the appropriate type off service to meet that need. If they are looking for someone to constantly update their Facebook and Twitter feeds, then find a single dedicate volunteer that can fulfill that need for a long length of time.</a:t>
            </a:r>
          </a:p>
          <a:p>
            <a:endParaRPr lang="en-US" baseline="0" dirty="0" smtClean="0"/>
          </a:p>
          <a:p>
            <a:r>
              <a:rPr lang="en-US" baseline="0" dirty="0" smtClean="0"/>
              <a:t>Use this opportunity to think about how many people you need and where you would like to place them.</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17</a:t>
            </a:fld>
            <a:endParaRPr lang="en-US"/>
          </a:p>
        </p:txBody>
      </p:sp>
    </p:spTree>
    <p:extLst>
      <p:ext uri="{BB962C8B-B14F-4D97-AF65-F5344CB8AC3E}">
        <p14:creationId xmlns:p14="http://schemas.microsoft.com/office/powerpoint/2010/main" val="17676507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you know where people are going</a:t>
            </a:r>
            <a:r>
              <a:rPr lang="en-US" baseline="0" dirty="0" smtClean="0"/>
              <a:t> to volunteer it is time to figure out the specifics. What exactly will they be doing? And with whom will they be doing it with? Do they need any special training? Are there qualifications that are preferred? By asking yourself those questions you can start to think about what type of person can fit the needs of this volunteer position. You may need someone with lots of skill with technology who can provide a long commitment to the organization. Or maybe you need someone who can cheerfully greet attendees to an event while keeping detailed track of how many people show up. This is where you figure out who that person is who will make your service experience great.</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18</a:t>
            </a:fld>
            <a:endParaRPr lang="en-US"/>
          </a:p>
        </p:txBody>
      </p:sp>
    </p:spTree>
    <p:extLst>
      <p:ext uri="{BB962C8B-B14F-4D97-AF65-F5344CB8AC3E}">
        <p14:creationId xmlns:p14="http://schemas.microsoft.com/office/powerpoint/2010/main" val="17676507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Knowing</a:t>
            </a:r>
            <a:r>
              <a:rPr lang="en-US" baseline="0" dirty="0" smtClean="0"/>
              <a:t> what you need is half the battle. Now it is time to advertise and connect the dots between your need and those ready to serve. Write up an advertisement to post around you school or online. Make sure to include the position title, times and dates of the service, where the service will occur, and who to connect with in order to participate. You may find that you will need to use this information to advertise in many different places in many different ways. So, having this information available ahead of time will help you complete those tasks quickly. I will talk more about where you can connect with volunteers in a little bit.</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19</a:t>
            </a:fld>
            <a:endParaRPr lang="en-US"/>
          </a:p>
        </p:txBody>
      </p:sp>
    </p:spTree>
    <p:extLst>
      <p:ext uri="{BB962C8B-B14F-4D97-AF65-F5344CB8AC3E}">
        <p14:creationId xmlns:p14="http://schemas.microsoft.com/office/powerpoint/2010/main" val="1767650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goals of this training are for you to learn how to identify needs and implement capacity building projects. You will also learn how to effectively recruit volunteers to meet the need of your organization. Finally, you will learn how to manage volunteers in order to benefit your organization and your volunteers.</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2</a:t>
            </a:fld>
            <a:endParaRPr lang="en-US"/>
          </a:p>
        </p:txBody>
      </p:sp>
    </p:spTree>
    <p:extLst>
      <p:ext uri="{BB962C8B-B14F-4D97-AF65-F5344CB8AC3E}">
        <p14:creationId xmlns:p14="http://schemas.microsoft.com/office/powerpoint/2010/main" val="27405583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is the time to start connecting</a:t>
            </a:r>
            <a:r>
              <a:rPr lang="en-US" baseline="0" dirty="0" smtClean="0"/>
              <a:t> the dots. You have all the information required for the volunteer experience and now you need some volunteers. Begin by thinking of who will be interested in this opportunity? You are a current college student. What people do you know on campus that are interested in serving for this organization? Where can you find them? Are they in a student club? How should you approach them? Would a flyer in a dorm work? Or should you give a brief presentation? Think about how to best get their attention and how to your service opportunity relevant and interesting to them.</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20</a:t>
            </a:fld>
            <a:endParaRPr lang="en-US"/>
          </a:p>
        </p:txBody>
      </p:sp>
    </p:spTree>
    <p:extLst>
      <p:ext uri="{BB962C8B-B14F-4D97-AF65-F5344CB8AC3E}">
        <p14:creationId xmlns:p14="http://schemas.microsoft.com/office/powerpoint/2010/main" val="17676507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a:t>
            </a:r>
            <a:r>
              <a:rPr lang="en-US" baseline="0" dirty="0" smtClean="0"/>
              <a:t> though you have all those great resources available, you need to understand why service is important to people and why the volunteer. The best answer to why people volunteer is because they were asked. Let that settle in for a little bit. Why people volunteer is because they were asked. They may have other reasons why the volunteer including a desire to gain new skills or meet new people, but if there were not asked by someone—in this case you—then they are less likely to volunteer. </a:t>
            </a:r>
          </a:p>
          <a:p>
            <a:endParaRPr lang="en-US" baseline="0" dirty="0" smtClean="0"/>
          </a:p>
          <a:p>
            <a:r>
              <a:rPr lang="en-US" baseline="0" dirty="0" smtClean="0"/>
              <a:t>Use these reasons listed to think about why the person you plan to ask to volunteer for your service project might want to participate. How are they personally connected to the issue? Do they feel connected to the organization or the topic area? Is it a service project that is connected to their major? How can they build their skills and knowledge by volunteering in this project?</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21</a:t>
            </a:fld>
            <a:endParaRPr lang="en-US"/>
          </a:p>
        </p:txBody>
      </p:sp>
    </p:spTree>
    <p:extLst>
      <p:ext uri="{BB962C8B-B14F-4D97-AF65-F5344CB8AC3E}">
        <p14:creationId xmlns:p14="http://schemas.microsoft.com/office/powerpoint/2010/main" val="17676507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likely that</a:t>
            </a:r>
            <a:r>
              <a:rPr lang="en-US" baseline="0" dirty="0" smtClean="0"/>
              <a:t> while out recruiting and managing volunteers that you will have to answer some basic questions about your organization. Make sure you know some of the history and the mission of your service. You will not need to know it inside and out, but you should know it enough to have a brief conversation.</a:t>
            </a:r>
          </a:p>
          <a:p>
            <a:endParaRPr lang="en-US" baseline="0" dirty="0" smtClean="0"/>
          </a:p>
          <a:p>
            <a:r>
              <a:rPr lang="en-US" baseline="0" dirty="0" smtClean="0"/>
              <a:t>This is also a great time to start practicing how you recruit volunteers and talk about the service that they will do. Take a minute before you start talking to people about this opportunity to think about what is most appealing about volunteering for this organization or project. Finding the appropriate language to describe the service is just as important as the service itself. </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22</a:t>
            </a:fld>
            <a:endParaRPr lang="en-US"/>
          </a:p>
        </p:txBody>
      </p:sp>
    </p:spTree>
    <p:extLst>
      <p:ext uri="{BB962C8B-B14F-4D97-AF65-F5344CB8AC3E}">
        <p14:creationId xmlns:p14="http://schemas.microsoft.com/office/powerpoint/2010/main" val="17676507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Everything</a:t>
            </a:r>
            <a:r>
              <a:rPr lang="en-US" baseline="0" dirty="0" smtClean="0"/>
              <a:t> is set. You know what you want to say to potential volunteers, you have information available to distribute, and you have a solid description of what the service will look like. Lets start finding ways to ask people. The most effective way is to ask someone yourself.</a:t>
            </a:r>
            <a:r>
              <a:rPr lang="en-US" baseline="0" dirty="0"/>
              <a:t> </a:t>
            </a:r>
            <a:r>
              <a:rPr lang="en-US" baseline="0" dirty="0" smtClean="0"/>
              <a:t>You might not always get an enthusiastic “Yes!” but you will place yourself in a position to receive more positive responses.</a:t>
            </a:r>
          </a:p>
          <a:p>
            <a:endParaRPr lang="en-US" baseline="0" dirty="0" smtClean="0"/>
          </a:p>
          <a:p>
            <a:r>
              <a:rPr lang="en-US" baseline="0" dirty="0" smtClean="0"/>
              <a:t>Finding volunteers is equally as important as following </a:t>
            </a:r>
            <a:r>
              <a:rPr lang="en-US" baseline="0" dirty="0" err="1" smtClean="0"/>
              <a:t>thorugh</a:t>
            </a:r>
            <a:r>
              <a:rPr lang="en-US" baseline="0" dirty="0" smtClean="0"/>
              <a:t> to make the ask. Lets look at some of the opportunities listed. You can try reaching potential volunteers digitally. You can also go to on-campus or off-campus groups that encourage service from their members. Do some research and find what groups on your campus are already promoting service. Maybe there is a large sorority or fraternity that you can reach out to find volunteers. Or maybe your school has a large faith-based group who find service as a key element of their religion. The goal here is for you to be able to connect your service opportunity with those individuals who are most interested in serving.</a:t>
            </a:r>
          </a:p>
        </p:txBody>
      </p:sp>
      <p:sp>
        <p:nvSpPr>
          <p:cNvPr id="4" name="Slide Number Placeholder 3"/>
          <p:cNvSpPr>
            <a:spLocks noGrp="1"/>
          </p:cNvSpPr>
          <p:nvPr>
            <p:ph type="sldNum" sz="quarter" idx="10"/>
          </p:nvPr>
        </p:nvSpPr>
        <p:spPr/>
        <p:txBody>
          <a:bodyPr/>
          <a:lstStyle/>
          <a:p>
            <a:fld id="{6DEAA983-F65E-4527-BA76-E9D633CA310F}" type="slidenum">
              <a:rPr lang="en-US" smtClean="0"/>
              <a:t>23</a:t>
            </a:fld>
            <a:endParaRPr lang="en-US"/>
          </a:p>
        </p:txBody>
      </p:sp>
    </p:spTree>
    <p:extLst>
      <p:ext uri="{BB962C8B-B14F-4D97-AF65-F5344CB8AC3E}">
        <p14:creationId xmlns:p14="http://schemas.microsoft.com/office/powerpoint/2010/main" val="17676507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you have recruited</a:t>
            </a:r>
            <a:r>
              <a:rPr lang="en-US" baseline="0" dirty="0" smtClean="0"/>
              <a:t> volunteers for your project, you will need to find ways to motivate them throughout their service. For some volunteers this comes naturally, but for others you may need to find what makes them feel valued. Ultimately, having motivated volunteers requires that you be organized and that you anticipate and prioritize your volunteer’s needs. Some ways you can do that are by promptly returning phone calls and emails. You should also thoroughly explain all of the volunteer’s duties and what, if any, expectations need to be met. </a:t>
            </a:r>
          </a:p>
          <a:p>
            <a:endParaRPr lang="en-US" baseline="0" dirty="0" smtClean="0"/>
          </a:p>
          <a:p>
            <a:r>
              <a:rPr lang="en-US" baseline="0" dirty="0" smtClean="0"/>
              <a:t>One great way to focus on retention is by striving to be a good steward of the organization you are serving during your ICAP experience. Ultimately, the way you manage your behaviors is going to reflect on your school, your fellow students, the organization you are representing, and most importantly yourself. </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24</a:t>
            </a:fld>
            <a:endParaRPr lang="en-US"/>
          </a:p>
        </p:txBody>
      </p:sp>
    </p:spTree>
    <p:extLst>
      <p:ext uri="{BB962C8B-B14F-4D97-AF65-F5344CB8AC3E}">
        <p14:creationId xmlns:p14="http://schemas.microsoft.com/office/powerpoint/2010/main" val="17676507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only must you be the organized</a:t>
            </a:r>
            <a:r>
              <a:rPr lang="en-US" baseline="0" dirty="0" smtClean="0"/>
              <a:t> liaison between your service site and your volunteers, but in order to fit volunteers with the best experience you should find ways to utilize your volunteer’s talents. But before we dive into discovering your volunteer’s talents, lets talk about providing an orientation or training. There are times where planning this type of event is necessary and there are times when it is not. If you are doing a longer service project with volunteers you may need to provide an introduction to the project and any required specifics to their experience. </a:t>
            </a:r>
          </a:p>
          <a:p>
            <a:endParaRPr lang="en-US" baseline="0" dirty="0" smtClean="0"/>
          </a:p>
          <a:p>
            <a:r>
              <a:rPr lang="en-US" baseline="0" dirty="0" smtClean="0"/>
              <a:t>Another way to ensure your volunteers are being valued is by ensuring that the service they are doing is what they want to do. Take advantage of their talents or interests during their service experience. Maybe your volunteer is someone who loves to plan events, or to interact with new people; finding an appropriate spot for them to serve will make them feel motivated. By doing this you will find service opportunities that your volunteers will want to stick around for. </a:t>
            </a:r>
          </a:p>
        </p:txBody>
      </p:sp>
      <p:sp>
        <p:nvSpPr>
          <p:cNvPr id="4" name="Slide Number Placeholder 3"/>
          <p:cNvSpPr>
            <a:spLocks noGrp="1"/>
          </p:cNvSpPr>
          <p:nvPr>
            <p:ph type="sldNum" sz="quarter" idx="10"/>
          </p:nvPr>
        </p:nvSpPr>
        <p:spPr/>
        <p:txBody>
          <a:bodyPr/>
          <a:lstStyle/>
          <a:p>
            <a:fld id="{6DEAA983-F65E-4527-BA76-E9D633CA310F}" type="slidenum">
              <a:rPr lang="en-US" smtClean="0"/>
              <a:t>25</a:t>
            </a:fld>
            <a:endParaRPr lang="en-US"/>
          </a:p>
        </p:txBody>
      </p:sp>
    </p:spTree>
    <p:extLst>
      <p:ext uri="{BB962C8B-B14F-4D97-AF65-F5344CB8AC3E}">
        <p14:creationId xmlns:p14="http://schemas.microsoft.com/office/powerpoint/2010/main" val="17676507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Like</a:t>
            </a:r>
            <a:r>
              <a:rPr lang="en-US" baseline="0" dirty="0" smtClean="0"/>
              <a:t> all service experiences, it is important to take time and reflect on the meaning and value of the service. Doing this helps your volunteers see the value of their service by providing them with the insight to feel more connected to their community. The reflection activities you provide may make your volunteers desire future service projects with that nonprofit.</a:t>
            </a:r>
            <a:endParaRPr lang="en-US" baseline="0" dirty="0"/>
          </a:p>
          <a:p>
            <a:endParaRPr lang="en-US" baseline="0" dirty="0" smtClean="0"/>
          </a:p>
          <a:p>
            <a:r>
              <a:rPr lang="en-US" baseline="0" dirty="0" smtClean="0"/>
              <a:t>Some ways you can provide reflection is by leading a session or discussion on the value of the service. This type of session does not have to be formalized with agendas, rather it can be an informal discussion between you and your volunteers while the service is happening. You can also try a more formalized approach through sharing inspiring quotes or by facilitating a discussion on how your volunteers are connected to the service they are performing. Maybe your volunteers grew up impoverished and they wanted to help others who are in poverty by helping to staff a food shelter. These types of stories help to reinforce the value of the service for everyone and are meaningful beyond the individual sharing their story.</a:t>
            </a:r>
          </a:p>
        </p:txBody>
      </p:sp>
      <p:sp>
        <p:nvSpPr>
          <p:cNvPr id="4" name="Slide Number Placeholder 3"/>
          <p:cNvSpPr>
            <a:spLocks noGrp="1"/>
          </p:cNvSpPr>
          <p:nvPr>
            <p:ph type="sldNum" sz="quarter" idx="10"/>
          </p:nvPr>
        </p:nvSpPr>
        <p:spPr/>
        <p:txBody>
          <a:bodyPr/>
          <a:lstStyle/>
          <a:p>
            <a:fld id="{6DEAA983-F65E-4527-BA76-E9D633CA310F}" type="slidenum">
              <a:rPr lang="en-US" smtClean="0"/>
              <a:t>26</a:t>
            </a:fld>
            <a:endParaRPr lang="en-US"/>
          </a:p>
        </p:txBody>
      </p:sp>
    </p:spTree>
    <p:extLst>
      <p:ext uri="{BB962C8B-B14F-4D97-AF65-F5344CB8AC3E}">
        <p14:creationId xmlns:p14="http://schemas.microsoft.com/office/powerpoint/2010/main" val="17676507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Informal</a:t>
            </a:r>
            <a:r>
              <a:rPr lang="en-US" baseline="0" dirty="0" smtClean="0"/>
              <a:t> discussions are excellent ways to ensure retention in volunteers, but do not forget to provide recognition of your volunteer’s successes. This can be done through both formal and informal methods. Both are important, and it is likely that you already do many of each. However, I would like to share with you some other forms of recognition that you can consider using for your volunteers.</a:t>
            </a:r>
          </a:p>
          <a:p>
            <a:endParaRPr lang="en-US" baseline="0" dirty="0" smtClean="0"/>
          </a:p>
          <a:p>
            <a:r>
              <a:rPr lang="en-US" dirty="0" smtClean="0"/>
              <a:t>Hand</a:t>
            </a:r>
            <a:r>
              <a:rPr lang="en-US" baseline="0" dirty="0" smtClean="0"/>
              <a:t> writing a thank-you card or post card is a basic way to demonstrate your personal appreciation for a volunteer choosing to take time out of their busy life and give back to their community. This simple task treats your volunteers as a vital resource to the organization’s goals. Additionally, recognize the value of your volunteer’s gift of time by making sure they are spending that time doing quality projects that match their interests. There is nothing worse than showing up to volunteer for a project that feels more like an obligation than an opportunity. By shaping volunteer experiences in a way that adds value to the service you are recognizing the importance of the volunteer’s time.</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27</a:t>
            </a:fld>
            <a:endParaRPr lang="en-US"/>
          </a:p>
        </p:txBody>
      </p:sp>
    </p:spTree>
    <p:extLst>
      <p:ext uri="{BB962C8B-B14F-4D97-AF65-F5344CB8AC3E}">
        <p14:creationId xmlns:p14="http://schemas.microsoft.com/office/powerpoint/2010/main" val="17676507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Formally recognizing a volunteer’s contribution is</a:t>
            </a:r>
            <a:r>
              <a:rPr lang="en-US" baseline="0" dirty="0" smtClean="0"/>
              <a:t> an opportunity for you to celebrate the achievements of a specific volunteer or the entire volunteer group. You can do this by giving away plaques or trophies for volunteers that went above and beyond expectations. That volunteer may be a good candidate for more professional duties such as training new volunteers. In essence, formal recognition is an opportunity for celebration of success across an entire group. </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28</a:t>
            </a:fld>
            <a:endParaRPr lang="en-US"/>
          </a:p>
        </p:txBody>
      </p:sp>
    </p:spTree>
    <p:extLst>
      <p:ext uri="{BB962C8B-B14F-4D97-AF65-F5344CB8AC3E}">
        <p14:creationId xmlns:p14="http://schemas.microsoft.com/office/powerpoint/2010/main" val="17676507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if you recognize</a:t>
            </a:r>
            <a:r>
              <a:rPr lang="en-US" baseline="0" dirty="0" smtClean="0"/>
              <a:t> the achievements of volunteers and focus on effective recruitment and retention you may still have to deal with difficult situations. You are managing people after all, and your volunteers have diverse backgrounds, experiences, expectations, and motivations for being a part of your service project.</a:t>
            </a:r>
          </a:p>
          <a:p>
            <a:endParaRPr lang="en-US" baseline="0" dirty="0" smtClean="0"/>
          </a:p>
          <a:p>
            <a:r>
              <a:rPr lang="en-US" baseline="0" dirty="0" smtClean="0"/>
              <a:t>If you feel that tensions are rising between your volunteers do not ignore the problem. There might be an easy solution, or there might not, but if the problem is not addressed it will not go away. First listen to those involved in the difficult situation and try to identify the problem. Maybe your volunteer had different expectations of the service project than what was originally discussed and they are confused and are starting to distrust your leadership; take some time and discuss your volunteers frustration. Maybe this service opportunity is not right for them, or maybe you can switch the activity of the volunteer to something different. By listening to the volunteer’s concerns and acknowledging the problem you can find solutions which will not slow down other volunteer’s experiences. </a:t>
            </a:r>
          </a:p>
          <a:p>
            <a:endParaRPr lang="en-US" baseline="0" dirty="0" smtClean="0"/>
          </a:p>
          <a:p>
            <a:r>
              <a:rPr lang="en-US" baseline="0" dirty="0" smtClean="0"/>
              <a:t>Throughout your volunteer project provide consistent, clear, and thoughtful feedback that can direct a volunteer. Being clear with this type of communication is essential. You wouldn’t want to praise someone for their thoroughness on one activity and then punish another volunteer for the same thoroughness on another activity. If there was a problem with the way the second volunteer did his or her service, let them know. Follow the What, What, Why method by answering these three questions: What did the volunteer do, what should have the volunteer done, why is it important that volunteer should follow the new technique? Your answers can be brief and to the point, but through this method you are explaining the differences in behavior and why those differences are important.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29</a:t>
            </a:fld>
            <a:endParaRPr lang="en-US"/>
          </a:p>
        </p:txBody>
      </p:sp>
    </p:spTree>
    <p:extLst>
      <p:ext uri="{BB962C8B-B14F-4D97-AF65-F5344CB8AC3E}">
        <p14:creationId xmlns:p14="http://schemas.microsoft.com/office/powerpoint/2010/main" val="1767650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start by</a:t>
            </a:r>
            <a:r>
              <a:rPr lang="en-US" baseline="0" dirty="0" smtClean="0"/>
              <a:t> discussing capacity building and then focus on volunteer management later in the training.</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3</a:t>
            </a:fld>
            <a:endParaRPr lang="en-US"/>
          </a:p>
        </p:txBody>
      </p:sp>
    </p:spTree>
    <p:extLst>
      <p:ext uri="{BB962C8B-B14F-4D97-AF65-F5344CB8AC3E}">
        <p14:creationId xmlns:p14="http://schemas.microsoft.com/office/powerpoint/2010/main" val="4247673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a:t>
            </a:r>
            <a:r>
              <a:rPr lang="en-US" baseline="0" dirty="0" smtClean="0"/>
              <a:t> we will talk about some quick tips regarding how you can get the most out of your volunteers. Really, these tips center around one core idea: make the service experience simple and don’t be afraid to ask.</a:t>
            </a:r>
          </a:p>
          <a:p>
            <a:endParaRPr lang="en-US" baseline="0" dirty="0" smtClean="0"/>
          </a:p>
          <a:p>
            <a:r>
              <a:rPr lang="en-US" baseline="0" dirty="0" smtClean="0"/>
              <a:t>Try and make it easy for your volunteers to get involved. Post clear instructions on your website, or flyer, on how to get involved. Remember the little things in these postings by providing details on where to park, what to wear, and who will greet them when they arrive.</a:t>
            </a:r>
          </a:p>
          <a:p>
            <a:endParaRPr lang="en-US" baseline="0" dirty="0" smtClean="0"/>
          </a:p>
          <a:p>
            <a:r>
              <a:rPr lang="en-US" baseline="0" dirty="0" smtClean="0"/>
              <a:t>Use multiple methods to reach your potential and current volunteers. Share volunteer information through email, Facebook, twitter, phone calls, or other methods. You can use these difference methods to share volunteer stories and experiences. Also, encourage current volunteers to invite their friends to help. If the volunteer experience is fun and engaging your volunteers may know someone who wants to join your service opportunity.</a:t>
            </a:r>
          </a:p>
          <a:p>
            <a:endParaRPr lang="en-US" baseline="0" dirty="0" smtClean="0"/>
          </a:p>
          <a:p>
            <a:r>
              <a:rPr lang="en-US" baseline="0" dirty="0" smtClean="0"/>
              <a:t>Finally, when you are recruiting volunteers try to connect those volunteers special skills or interests with the needs of your service project. If you have someone who is interested in planning events have them help you with logistics.</a:t>
            </a:r>
          </a:p>
        </p:txBody>
      </p:sp>
      <p:sp>
        <p:nvSpPr>
          <p:cNvPr id="4" name="Slide Number Placeholder 3"/>
          <p:cNvSpPr>
            <a:spLocks noGrp="1"/>
          </p:cNvSpPr>
          <p:nvPr>
            <p:ph type="sldNum" sz="quarter" idx="10"/>
          </p:nvPr>
        </p:nvSpPr>
        <p:spPr/>
        <p:txBody>
          <a:bodyPr/>
          <a:lstStyle/>
          <a:p>
            <a:fld id="{6DEAA983-F65E-4527-BA76-E9D633CA310F}" type="slidenum">
              <a:rPr lang="en-US" smtClean="0"/>
              <a:t>30</a:t>
            </a:fld>
            <a:endParaRPr lang="en-US"/>
          </a:p>
        </p:txBody>
      </p:sp>
    </p:spTree>
    <p:extLst>
      <p:ext uri="{BB962C8B-B14F-4D97-AF65-F5344CB8AC3E}">
        <p14:creationId xmlns:p14="http://schemas.microsoft.com/office/powerpoint/2010/main" val="17676507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closing, re</a:t>
            </a:r>
            <a:r>
              <a:rPr lang="en-US" baseline="0" dirty="0" smtClean="0"/>
              <a:t>member to ask yourself how you can answer these questions throughout your ICAP experience. Try and connect the dots between your community partner’s needs and the service you are providing. If there is a difference, think about ways you can connect the two. You might try and find a student organization on your campus is that is interested in helping with your service project.</a:t>
            </a:r>
          </a:p>
          <a:p>
            <a:endParaRPr lang="en-US" baseline="0" dirty="0"/>
          </a:p>
          <a:p>
            <a:r>
              <a:rPr lang="en-US" baseline="0" dirty="0" smtClean="0"/>
              <a:t>From everyone at Iowa Campus Compact, we wish you to have the best service experience. We hope that you have found this training helpful in guiding your confidence and ability to build capacity and manage volunteers at your service organizations.</a:t>
            </a:r>
          </a:p>
        </p:txBody>
      </p:sp>
      <p:sp>
        <p:nvSpPr>
          <p:cNvPr id="4" name="Slide Number Placeholder 3"/>
          <p:cNvSpPr>
            <a:spLocks noGrp="1"/>
          </p:cNvSpPr>
          <p:nvPr>
            <p:ph type="sldNum" sz="quarter" idx="10"/>
          </p:nvPr>
        </p:nvSpPr>
        <p:spPr/>
        <p:txBody>
          <a:bodyPr/>
          <a:lstStyle/>
          <a:p>
            <a:fld id="{6DEAA983-F65E-4527-BA76-E9D633CA310F}" type="slidenum">
              <a:rPr lang="en-US" smtClean="0"/>
              <a:t>31</a:t>
            </a:fld>
            <a:endParaRPr lang="en-US"/>
          </a:p>
        </p:txBody>
      </p:sp>
    </p:spTree>
    <p:extLst>
      <p:ext uri="{BB962C8B-B14F-4D97-AF65-F5344CB8AC3E}">
        <p14:creationId xmlns:p14="http://schemas.microsoft.com/office/powerpoint/2010/main" val="1767650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get ready to start your ICAP experience, you may be</a:t>
            </a:r>
            <a:r>
              <a:rPr lang="en-US" baseline="0" dirty="0" smtClean="0"/>
              <a:t> wondering what do we mean by capacity building? Well, in this case we are defining capacity as the ability of an organization to get stuff done more quickly and effectively now and in the future. So what exactly does that mean?</a:t>
            </a:r>
          </a:p>
          <a:p>
            <a:endParaRPr lang="en-US" baseline="0" dirty="0" smtClean="0"/>
          </a:p>
          <a:p>
            <a:r>
              <a:rPr lang="en-US" baseline="0" dirty="0" smtClean="0"/>
              <a:t>Remember the bridge we saw from the previous slide? Think of that as the organization you will be serving. Your organization wants to be able to help as many people as quickly and effectively as possible. Now looking at the bridge you can see that it is strong and capable to carry a heavy load. But, could it do more? Could it allow more than one cow at a time to walk across? If we add more support to the bottom, then the bridge can carry more cows, just like when you help to improve the capacity through your service you are helping an organization to get stuff done more quickly and effectively now and in the future. The capacity building projects you are helping to complete will prop up that bridge and allowing it to be used more frequently and more effectively for the life of the bridge.</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4</a:t>
            </a:fld>
            <a:endParaRPr lang="en-US"/>
          </a:p>
        </p:txBody>
      </p:sp>
    </p:spTree>
    <p:extLst>
      <p:ext uri="{BB962C8B-B14F-4D97-AF65-F5344CB8AC3E}">
        <p14:creationId xmlns:p14="http://schemas.microsoft.com/office/powerpoint/2010/main" val="1726321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important to build capacity in these organizations because it helps them to successfully complete their work more effectively. You are helping them to grow their ability to serve the populations that need the most help. Also, you are helping to assure that these organizations will stick around for years to come, allowing them to continue to fulfill their missions well beyond your service experience.</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5</a:t>
            </a:fld>
            <a:endParaRPr lang="en-US"/>
          </a:p>
        </p:txBody>
      </p:sp>
    </p:spTree>
    <p:extLst>
      <p:ext uri="{BB962C8B-B14F-4D97-AF65-F5344CB8AC3E}">
        <p14:creationId xmlns:p14="http://schemas.microsoft.com/office/powerpoint/2010/main" val="3469625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a:t>
            </a:r>
            <a:r>
              <a:rPr lang="en-US" baseline="0" dirty="0" smtClean="0"/>
              <a:t> So now we know what capacity building is and why it is important. But, what are some examples? One of the key elements of this training, and much of the capacity building work you will be doing is volunteer management and recruitment. However, there are other ways that you can build capacity. Such as, connecting with and learning from similar organizations in your area about they do their work. </a:t>
            </a:r>
          </a:p>
          <a:p>
            <a:endParaRPr lang="en-US" baseline="0" dirty="0" smtClean="0"/>
          </a:p>
          <a:p>
            <a:r>
              <a:rPr lang="en-US" baseline="0" dirty="0" smtClean="0"/>
              <a:t>Lets say you are serving at an animal shelter and they want to find more effective ways to show the community the need for more people to adopt rescue animals. Well, you could easily develop your own program. That would solve the problem. Or, you could reach out to other animal shelters and learn from them. Are there any other shelters that are doing similar work? How are their programs organized? How do they reach their communities? Where have they found success and failures? What advice do they have?</a:t>
            </a:r>
          </a:p>
          <a:p>
            <a:endParaRPr lang="en-US" baseline="0" dirty="0" smtClean="0"/>
          </a:p>
          <a:p>
            <a:r>
              <a:rPr lang="en-US" baseline="0" dirty="0" smtClean="0"/>
              <a:t>Take your answers write up a quick two page report on what you found and how what you learned will influence your shelter’s program. Now you have something that your organization can look back to and grow from in the future. If they want to change how they reach out to the public the shelter staff can look back at your report and remember what some of the challenges were at other organizations.</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6</a:t>
            </a:fld>
            <a:endParaRPr lang="en-US"/>
          </a:p>
        </p:txBody>
      </p:sp>
    </p:spTree>
    <p:extLst>
      <p:ext uri="{BB962C8B-B14F-4D97-AF65-F5344CB8AC3E}">
        <p14:creationId xmlns:p14="http://schemas.microsoft.com/office/powerpoint/2010/main" val="2658771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with any guideline there</a:t>
            </a:r>
            <a:r>
              <a:rPr lang="en-US" baseline="0" dirty="0" smtClean="0"/>
              <a:t> is a fine line between what counts and what does not. Before I dive into what is not capacity building it is important for you to know that you will not always be doing capacity building activities. You could very well be doing direct service as part off your ICAP experience. Sometimes you might be receiving training as part of your service experience. Ultimately, those experiences help you to know how to do your capacity building service more effectively.</a:t>
            </a:r>
          </a:p>
          <a:p>
            <a:endParaRPr lang="en-US" baseline="0" dirty="0" smtClean="0"/>
          </a:p>
          <a:p>
            <a:r>
              <a:rPr lang="en-US" baseline="0" dirty="0" smtClean="0"/>
              <a:t>However, to help you better understand the fine line between the two let me provide you with some examples of what is not capacity building. I will then provide you with some opportunities to think about how you can turn this service activity into one which is capacity building.</a:t>
            </a:r>
          </a:p>
          <a:p>
            <a:endParaRPr lang="en-US" baseline="0" dirty="0" smtClean="0"/>
          </a:p>
          <a:p>
            <a:r>
              <a:rPr lang="en-US" baseline="0" dirty="0" smtClean="0"/>
              <a:t>Take a look at this example. Participating in a service day without being responsible for managing or supervising any of the volunteers. So, you show up to an event and help check-in other volunteers. That is service, but it is not capacity building. You are filling a community need—someone has to check-in volunteers—but you are not improving that program now AND in the future.</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7</a:t>
            </a:fld>
            <a:endParaRPr lang="en-US"/>
          </a:p>
        </p:txBody>
      </p:sp>
    </p:spTree>
    <p:extLst>
      <p:ext uri="{BB962C8B-B14F-4D97-AF65-F5344CB8AC3E}">
        <p14:creationId xmlns:p14="http://schemas.microsoft.com/office/powerpoint/2010/main" val="162968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do</a:t>
            </a:r>
            <a:r>
              <a:rPr lang="en-US" baseline="0" dirty="0" smtClean="0"/>
              <a:t> I build capacity in this situation?</a:t>
            </a:r>
          </a:p>
          <a:p>
            <a:endParaRPr lang="en-US" baseline="0" dirty="0" smtClean="0"/>
          </a:p>
          <a:p>
            <a:r>
              <a:rPr lang="en-US" baseline="0" dirty="0" smtClean="0"/>
              <a:t>Before you think of some ideas lets try and answer some of these questions: Is there a specific task that requires training? Maybe you are planting some flowers and you need to ensure that all flowers are planted correctly, fertilized, and then watered. Is anyone showing volunteers how to do this task? Do they already know how to plant flowers? Maybe the organization you are serving wants them planted in a specific order, or in specific places. Who is going to tell the volunteers this? You could. And you could outline for future service days that the organization needs to dedicate one specific volunteer to do the training. Now the organizations knows that it needs to find someone dedicated to show up and train new volunteers at future service events.</a:t>
            </a:r>
          </a:p>
          <a:p>
            <a:endParaRPr lang="en-US" baseline="0" dirty="0" smtClean="0"/>
          </a:p>
          <a:p>
            <a:r>
              <a:rPr lang="en-US" baseline="0" dirty="0" smtClean="0"/>
              <a:t>Do volunteers know what they are going to be doing before they arrive? Maybe your volunteers only know where to show up. Will they know to wear cloths that can get dirty for the service event? You can communicate that to them along with what specific activities they will perform. Now your volunteers are ready to show up and get to work. They are both mentally and physically ready to do service.</a:t>
            </a:r>
          </a:p>
          <a:p>
            <a:endParaRPr lang="en-US" baseline="0" dirty="0" smtClean="0"/>
          </a:p>
          <a:p>
            <a:r>
              <a:rPr lang="en-US" baseline="0" dirty="0" smtClean="0"/>
              <a:t>Is there anyone directly supervising the service? Can you do it? Who is making sure that volunteers are making the best use of their time at the service event? How do volunteers know when they are done? Maybe they were asked to pick up garbage for two hours. Where do they pick up garbage from? Can you direct them to where they should go and what they should do with their bags of trash when done?</a:t>
            </a:r>
          </a:p>
          <a:p>
            <a:endParaRPr lang="en-US" baseline="0" dirty="0" smtClean="0"/>
          </a:p>
          <a:p>
            <a:r>
              <a:rPr lang="en-US" baseline="0" dirty="0" smtClean="0"/>
              <a:t>Think about these questions when considering how to take a situation where you are not building capacity to one where you are.</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8</a:t>
            </a:fld>
            <a:endParaRPr lang="en-US"/>
          </a:p>
        </p:txBody>
      </p:sp>
    </p:spTree>
    <p:extLst>
      <p:ext uri="{BB962C8B-B14F-4D97-AF65-F5344CB8AC3E}">
        <p14:creationId xmlns:p14="http://schemas.microsoft.com/office/powerpoint/2010/main" val="536544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another capacity building activity that you may run into:</a:t>
            </a:r>
            <a:r>
              <a:rPr lang="en-US" baseline="0" dirty="0" smtClean="0"/>
              <a:t> being a mentor to someone. Remember what I said earlier about using direct service has an opportunity to learn about a program? Being a mentor is a great opportunity to give directly back to someone while also learning about the program that you can you improve.</a:t>
            </a:r>
            <a:endParaRPr lang="en-US" dirty="0"/>
          </a:p>
        </p:txBody>
      </p:sp>
      <p:sp>
        <p:nvSpPr>
          <p:cNvPr id="4" name="Slide Number Placeholder 3"/>
          <p:cNvSpPr>
            <a:spLocks noGrp="1"/>
          </p:cNvSpPr>
          <p:nvPr>
            <p:ph type="sldNum" sz="quarter" idx="10"/>
          </p:nvPr>
        </p:nvSpPr>
        <p:spPr/>
        <p:txBody>
          <a:bodyPr/>
          <a:lstStyle/>
          <a:p>
            <a:fld id="{6DEAA983-F65E-4527-BA76-E9D633CA310F}" type="slidenum">
              <a:rPr lang="en-US" smtClean="0"/>
              <a:t>9</a:t>
            </a:fld>
            <a:endParaRPr lang="en-US"/>
          </a:p>
        </p:txBody>
      </p:sp>
    </p:spTree>
    <p:extLst>
      <p:ext uri="{BB962C8B-B14F-4D97-AF65-F5344CB8AC3E}">
        <p14:creationId xmlns:p14="http://schemas.microsoft.com/office/powerpoint/2010/main" val="3015866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63D1ACA5-BE32-43CB-B4B4-FE6BBA71C013}" type="datetimeFigureOut">
              <a:rPr lang="en-US" smtClean="0"/>
              <a:t>9/9/2013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D85211A9-8464-4249-BE9B-966BA321E93F}"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D1ACA5-BE32-43CB-B4B4-FE6BBA71C013}"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211A9-8464-4249-BE9B-966BA321E9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D1ACA5-BE32-43CB-B4B4-FE6BBA71C013}"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211A9-8464-4249-BE9B-966BA321E93F}"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3D1ACA5-BE32-43CB-B4B4-FE6BBA71C013}"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211A9-8464-4249-BE9B-966BA321E93F}"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63D1ACA5-BE32-43CB-B4B4-FE6BBA71C013}" type="datetimeFigureOut">
              <a:rPr lang="en-US" smtClean="0"/>
              <a:t>9/9/2013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D85211A9-8464-4249-BE9B-966BA321E93F}"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3D1ACA5-BE32-43CB-B4B4-FE6BBA71C013}" type="datetimeFigureOut">
              <a:rPr lang="en-US" smtClean="0"/>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211A9-8464-4249-BE9B-966BA321E93F}"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3D1ACA5-BE32-43CB-B4B4-FE6BBA71C013}" type="datetimeFigureOut">
              <a:rPr lang="en-US" smtClean="0"/>
              <a:t>9/9/2013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211A9-8464-4249-BE9B-966BA321E93F}"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D1ACA5-BE32-43CB-B4B4-FE6BBA71C013}" type="datetimeFigureOut">
              <a:rPr lang="en-US" smtClean="0"/>
              <a:t>9/9/2013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211A9-8464-4249-BE9B-966BA321E93F}"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1ACA5-BE32-43CB-B4B4-FE6BBA71C013}" type="datetimeFigureOut">
              <a:rPr lang="en-US" smtClean="0"/>
              <a:t>9/9/2013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211A9-8464-4249-BE9B-966BA321E93F}"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D1ACA5-BE32-43CB-B4B4-FE6BBA71C013}" type="datetimeFigureOut">
              <a:rPr lang="en-US" smtClean="0"/>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211A9-8464-4249-BE9B-966BA321E93F}"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D1ACA5-BE32-43CB-B4B4-FE6BBA71C013}" type="datetimeFigureOut">
              <a:rPr lang="en-US" smtClean="0"/>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211A9-8464-4249-BE9B-966BA321E93F}"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63D1ACA5-BE32-43CB-B4B4-FE6BBA71C013}" type="datetimeFigureOut">
              <a:rPr lang="en-US" smtClean="0"/>
              <a:t>9/9/2013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85211A9-8464-4249-BE9B-966BA321E93F}"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mindtools.com/pages/article/newTMC_05.ht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www.mindtools.com/pages/article/gap-analysis.ht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wmf"/><Relationship Id="rId5" Type="http://schemas.microsoft.com/office/2007/relationships/hdphoto" Target="../media/hdphoto1.wdp"/><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wmf"/><Relationship Id="rId5" Type="http://schemas.microsoft.com/office/2007/relationships/hdphoto" Target="../media/hdphoto1.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a:t>Capacity Building &amp; Volunteer Management</a:t>
            </a:r>
          </a:p>
        </p:txBody>
      </p:sp>
      <p:pic>
        <p:nvPicPr>
          <p:cNvPr id="8" name="Picture Placeholder 7"/>
          <p:cNvPicPr>
            <a:picLocks noGrp="1" noChangeAspect="1"/>
          </p:cNvPicPr>
          <p:nvPr>
            <p:ph type="pic" idx="1"/>
          </p:nvPr>
        </p:nvPicPr>
        <p:blipFill>
          <a:blip r:embed="rId3">
            <a:extLst>
              <a:ext uri="{28A0092B-C50C-407E-A947-70E740481C1C}">
                <a14:useLocalDpi xmlns:a14="http://schemas.microsoft.com/office/drawing/2010/main" val="0"/>
              </a:ext>
            </a:extLst>
          </a:blip>
          <a:srcRect t="15406" b="15406"/>
          <a:stretch>
            <a:fillRect/>
          </a:stretch>
        </p:blipFill>
        <p:spPr>
          <a:xfrm>
            <a:off x="457200" y="1597152"/>
            <a:ext cx="8229600" cy="4270248"/>
          </a:xfrm>
        </p:spPr>
      </p:pic>
    </p:spTree>
    <p:extLst>
      <p:ext uri="{BB962C8B-B14F-4D97-AF65-F5344CB8AC3E}">
        <p14:creationId xmlns:p14="http://schemas.microsoft.com/office/powerpoint/2010/main" val="3793732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a:t>
            </a:r>
            <a:r>
              <a:rPr lang="en-US" u="sng" dirty="0"/>
              <a:t>not</a:t>
            </a:r>
            <a:r>
              <a:rPr lang="en-US" dirty="0"/>
              <a:t> capacity building activities</a:t>
            </a:r>
            <a:r>
              <a:rPr lang="en-US" dirty="0" smtClean="0"/>
              <a:t>?</a:t>
            </a:r>
            <a:endParaRPr lang="en-US" dirty="0"/>
          </a:p>
        </p:txBody>
      </p:sp>
      <p:sp>
        <p:nvSpPr>
          <p:cNvPr id="3" name="Content Placeholder 2"/>
          <p:cNvSpPr>
            <a:spLocks noGrp="1"/>
          </p:cNvSpPr>
          <p:nvPr>
            <p:ph sz="quarter" idx="1"/>
          </p:nvPr>
        </p:nvSpPr>
        <p:spPr>
          <a:xfrm>
            <a:off x="457200" y="2971800"/>
            <a:ext cx="8229600" cy="3185160"/>
          </a:xfrm>
        </p:spPr>
        <p:txBody>
          <a:bodyPr>
            <a:normAutofit/>
          </a:bodyPr>
          <a:lstStyle/>
          <a:p>
            <a:r>
              <a:rPr lang="en-US" dirty="0" smtClean="0"/>
              <a:t>Organize </a:t>
            </a:r>
            <a:r>
              <a:rPr lang="en-US" dirty="0"/>
              <a:t>group meetings for fellow mentors to share ideas on how to strengthen the mentorship process</a:t>
            </a:r>
          </a:p>
          <a:p>
            <a:r>
              <a:rPr lang="en-US" dirty="0"/>
              <a:t>If one doesn’t exist, write a position description for your organization to use for the next mentor.</a:t>
            </a:r>
          </a:p>
          <a:p>
            <a:r>
              <a:rPr lang="en-US" dirty="0"/>
              <a:t>Write a guide to mentorship which helps to provide guidance to future mentors on common issues or questions with the mentorship process.</a:t>
            </a:r>
          </a:p>
        </p:txBody>
      </p:sp>
      <p:sp>
        <p:nvSpPr>
          <p:cNvPr id="4" name="Content Placeholder 2"/>
          <p:cNvSpPr txBox="1">
            <a:spLocks/>
          </p:cNvSpPr>
          <p:nvPr/>
        </p:nvSpPr>
        <p:spPr>
          <a:xfrm>
            <a:off x="419100" y="1371600"/>
            <a:ext cx="5791200" cy="144780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buFont typeface="Wingdings 3"/>
              <a:buNone/>
            </a:pPr>
            <a:r>
              <a:rPr lang="en-US" u="sng" dirty="0" smtClean="0"/>
              <a:t>How do I build capacity in this situation?</a:t>
            </a:r>
          </a:p>
          <a:p>
            <a:pPr marL="0" indent="0">
              <a:buFont typeface="Wingdings 3"/>
              <a:buNone/>
            </a:pPr>
            <a:endParaRPr lang="en-US" u="sng" dirty="0" smtClean="0"/>
          </a:p>
          <a:p>
            <a:pPr marL="0" indent="0">
              <a:buFont typeface="Wingdings 3"/>
              <a:buNone/>
            </a:pPr>
            <a:r>
              <a:rPr lang="en-US" dirty="0" smtClean="0"/>
              <a:t>Here are some ideas:</a:t>
            </a:r>
            <a:endParaRPr lang="en-US" dirty="0"/>
          </a:p>
        </p:txBody>
      </p:sp>
    </p:spTree>
    <p:extLst>
      <p:ext uri="{BB962C8B-B14F-4D97-AF65-F5344CB8AC3E}">
        <p14:creationId xmlns:p14="http://schemas.microsoft.com/office/powerpoint/2010/main" val="206049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5" presetClass="entr" presetSubtype="0" fill="hold" grpId="0" nodeType="afterEffect">
                                  <p:stCondLst>
                                    <p:cond delay="330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par>
                          <p:cTn id="16" fill="hold">
                            <p:stCondLst>
                              <p:cond delay="5300"/>
                            </p:stCondLst>
                            <p:childTnLst>
                              <p:par>
                                <p:cTn id="17" presetID="55" presetClass="entr" presetSubtype="0" fill="hold" grpId="0" nodeType="afterEffect">
                                  <p:stCondLst>
                                    <p:cond delay="31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I figure out what my organization’s needs are?</a:t>
            </a:r>
          </a:p>
        </p:txBody>
      </p:sp>
      <p:sp>
        <p:nvSpPr>
          <p:cNvPr id="3" name="Content Placeholder 2"/>
          <p:cNvSpPr>
            <a:spLocks noGrp="1"/>
          </p:cNvSpPr>
          <p:nvPr>
            <p:ph sz="quarter" idx="1"/>
          </p:nvPr>
        </p:nvSpPr>
        <p:spPr>
          <a:xfrm>
            <a:off x="457200" y="1219200"/>
            <a:ext cx="8229600" cy="457200"/>
          </a:xfrm>
        </p:spPr>
        <p:txBody>
          <a:bodyPr>
            <a:normAutofit lnSpcReduction="10000"/>
          </a:bodyPr>
          <a:lstStyle/>
          <a:p>
            <a:r>
              <a:rPr lang="en-US" dirty="0" smtClean="0"/>
              <a:t>Use a SWOT analysis</a:t>
            </a:r>
          </a:p>
        </p:txBody>
      </p:sp>
      <p:sp>
        <p:nvSpPr>
          <p:cNvPr id="10" name="Rounded Rectangle 9"/>
          <p:cNvSpPr/>
          <p:nvPr/>
        </p:nvSpPr>
        <p:spPr>
          <a:xfrm>
            <a:off x="1733550" y="1737756"/>
            <a:ext cx="2667000" cy="2133600"/>
          </a:xfrm>
          <a:prstGeom prst="roundRect">
            <a:avLst>
              <a:gd name="adj" fmla="val 1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Strengths</a:t>
            </a:r>
            <a:endParaRPr lang="en-US" sz="2800" b="1" dirty="0"/>
          </a:p>
        </p:txBody>
      </p:sp>
      <p:sp>
        <p:nvSpPr>
          <p:cNvPr id="13" name="Rounded Rectangle 12"/>
          <p:cNvSpPr/>
          <p:nvPr/>
        </p:nvSpPr>
        <p:spPr>
          <a:xfrm>
            <a:off x="1733550" y="1737756"/>
            <a:ext cx="2667000" cy="2133600"/>
          </a:xfrm>
          <a:prstGeom prst="roundRect">
            <a:avLst>
              <a:gd name="adj" fmla="val 10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spcAft>
                <a:spcPts val="600"/>
              </a:spcAft>
              <a:buFont typeface="Arial" pitchFamily="34" charset="0"/>
              <a:buChar char="•"/>
            </a:pPr>
            <a:r>
              <a:rPr lang="en-US" sz="1600" dirty="0"/>
              <a:t>What advantages does your organization have?</a:t>
            </a:r>
          </a:p>
          <a:p>
            <a:pPr marL="285750" indent="-285750">
              <a:spcAft>
                <a:spcPts val="600"/>
              </a:spcAft>
              <a:buFont typeface="Arial" pitchFamily="34" charset="0"/>
              <a:buChar char="•"/>
            </a:pPr>
            <a:r>
              <a:rPr lang="en-US" sz="1600" dirty="0"/>
              <a:t>What do you do better than anyone else?</a:t>
            </a:r>
          </a:p>
          <a:p>
            <a:pPr marL="285750" indent="-285750">
              <a:spcAft>
                <a:spcPts val="600"/>
              </a:spcAft>
              <a:buFont typeface="Arial" pitchFamily="34" charset="0"/>
              <a:buChar char="•"/>
            </a:pPr>
            <a:r>
              <a:rPr lang="en-US" sz="1600" dirty="0"/>
              <a:t>What do people in your area see as the strengths of the organization?</a:t>
            </a:r>
          </a:p>
        </p:txBody>
      </p:sp>
      <p:sp>
        <p:nvSpPr>
          <p:cNvPr id="14" name="Rounded Rectangle 13"/>
          <p:cNvSpPr/>
          <p:nvPr/>
        </p:nvSpPr>
        <p:spPr>
          <a:xfrm>
            <a:off x="4876800" y="1737756"/>
            <a:ext cx="2667000" cy="2133600"/>
          </a:xfrm>
          <a:prstGeom prst="roundRect">
            <a:avLst>
              <a:gd name="adj" fmla="val 1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Weaknesses</a:t>
            </a:r>
            <a:endParaRPr lang="en-US" sz="2800" b="1" dirty="0"/>
          </a:p>
        </p:txBody>
      </p:sp>
      <p:sp>
        <p:nvSpPr>
          <p:cNvPr id="15" name="Rounded Rectangle 14"/>
          <p:cNvSpPr/>
          <p:nvPr/>
        </p:nvSpPr>
        <p:spPr>
          <a:xfrm>
            <a:off x="4876800" y="1737756"/>
            <a:ext cx="2667000" cy="2133600"/>
          </a:xfrm>
          <a:prstGeom prst="roundRect">
            <a:avLst>
              <a:gd name="adj" fmla="val 10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spcAft>
                <a:spcPts val="600"/>
              </a:spcAft>
              <a:buFont typeface="Arial" pitchFamily="34" charset="0"/>
              <a:buChar char="•"/>
            </a:pPr>
            <a:r>
              <a:rPr lang="en-US" sz="1600" dirty="0"/>
              <a:t>What could you improve?</a:t>
            </a:r>
          </a:p>
          <a:p>
            <a:pPr marL="285750" indent="-285750">
              <a:spcAft>
                <a:spcPts val="600"/>
              </a:spcAft>
              <a:buFont typeface="Arial" pitchFamily="34" charset="0"/>
              <a:buChar char="•"/>
            </a:pPr>
            <a:r>
              <a:rPr lang="en-US" sz="1600" dirty="0"/>
              <a:t>What should you avoid?</a:t>
            </a:r>
          </a:p>
          <a:p>
            <a:pPr marL="285750" indent="-285750">
              <a:spcAft>
                <a:spcPts val="600"/>
              </a:spcAft>
              <a:buFont typeface="Arial" pitchFamily="34" charset="0"/>
              <a:buChar char="•"/>
            </a:pPr>
            <a:r>
              <a:rPr lang="en-US" sz="1600" dirty="0"/>
              <a:t>What do people in your area see as the weaknesses of the organization?</a:t>
            </a:r>
          </a:p>
        </p:txBody>
      </p:sp>
      <p:sp>
        <p:nvSpPr>
          <p:cNvPr id="16" name="Rounded Rectangle 15"/>
          <p:cNvSpPr/>
          <p:nvPr/>
        </p:nvSpPr>
        <p:spPr>
          <a:xfrm>
            <a:off x="1732560" y="4109852"/>
            <a:ext cx="2667000" cy="2133600"/>
          </a:xfrm>
          <a:prstGeom prst="roundRect">
            <a:avLst>
              <a:gd name="adj" fmla="val 1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t>Opportunites</a:t>
            </a:r>
            <a:endParaRPr lang="en-US" sz="2800" b="1" dirty="0"/>
          </a:p>
        </p:txBody>
      </p:sp>
      <p:sp>
        <p:nvSpPr>
          <p:cNvPr id="17" name="Rounded Rectangle 16"/>
          <p:cNvSpPr/>
          <p:nvPr/>
        </p:nvSpPr>
        <p:spPr>
          <a:xfrm>
            <a:off x="1727612" y="4109852"/>
            <a:ext cx="2667000" cy="2133600"/>
          </a:xfrm>
          <a:prstGeom prst="roundRect">
            <a:avLst>
              <a:gd name="adj" fmla="val 10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spcAft>
                <a:spcPts val="600"/>
              </a:spcAft>
              <a:buFont typeface="Arial" pitchFamily="34" charset="0"/>
              <a:buChar char="•"/>
            </a:pPr>
            <a:r>
              <a:rPr lang="en-US" sz="1600" dirty="0"/>
              <a:t>What opportunities can you spot?</a:t>
            </a:r>
          </a:p>
          <a:p>
            <a:pPr marL="285750" indent="-285750">
              <a:spcAft>
                <a:spcPts val="600"/>
              </a:spcAft>
              <a:buFont typeface="Arial" pitchFamily="34" charset="0"/>
              <a:buChar char="•"/>
            </a:pPr>
            <a:r>
              <a:rPr lang="en-US" sz="1600" dirty="0"/>
              <a:t>What interesting trends are you aware of?</a:t>
            </a:r>
          </a:p>
        </p:txBody>
      </p:sp>
      <p:sp>
        <p:nvSpPr>
          <p:cNvPr id="18" name="Rounded Rectangle 17"/>
          <p:cNvSpPr/>
          <p:nvPr/>
        </p:nvSpPr>
        <p:spPr>
          <a:xfrm>
            <a:off x="4885706" y="4114800"/>
            <a:ext cx="2667000" cy="2133600"/>
          </a:xfrm>
          <a:prstGeom prst="roundRect">
            <a:avLst>
              <a:gd name="adj" fmla="val 1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Threats</a:t>
            </a:r>
            <a:endParaRPr lang="en-US" sz="2800" b="1" dirty="0"/>
          </a:p>
        </p:txBody>
      </p:sp>
      <p:sp>
        <p:nvSpPr>
          <p:cNvPr id="19" name="Rounded Rectangle 18"/>
          <p:cNvSpPr/>
          <p:nvPr/>
        </p:nvSpPr>
        <p:spPr>
          <a:xfrm>
            <a:off x="4870862" y="4114800"/>
            <a:ext cx="2667000" cy="2133600"/>
          </a:xfrm>
          <a:prstGeom prst="roundRect">
            <a:avLst>
              <a:gd name="adj" fmla="val 10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spcAft>
                <a:spcPts val="600"/>
              </a:spcAft>
              <a:buFont typeface="Arial" pitchFamily="34" charset="0"/>
              <a:buChar char="•"/>
            </a:pPr>
            <a:r>
              <a:rPr lang="en-US" sz="1600" dirty="0"/>
              <a:t>What obstacles do you face?</a:t>
            </a:r>
          </a:p>
          <a:p>
            <a:pPr marL="285750" indent="-285750">
              <a:spcAft>
                <a:spcPts val="600"/>
              </a:spcAft>
              <a:buFont typeface="Arial" pitchFamily="34" charset="0"/>
              <a:buChar char="•"/>
            </a:pPr>
            <a:r>
              <a:rPr lang="en-US" sz="1600" dirty="0"/>
              <a:t>What are other nonprofits doing that you are not</a:t>
            </a:r>
            <a:r>
              <a:rPr lang="en-US" sz="1600" dirty="0" smtClean="0"/>
              <a:t>?</a:t>
            </a:r>
            <a:endParaRPr lang="en-US" sz="1600" dirty="0"/>
          </a:p>
        </p:txBody>
      </p:sp>
      <p:sp>
        <p:nvSpPr>
          <p:cNvPr id="20" name="TextBox 19"/>
          <p:cNvSpPr txBox="1"/>
          <p:nvPr/>
        </p:nvSpPr>
        <p:spPr>
          <a:xfrm>
            <a:off x="685800" y="6400800"/>
            <a:ext cx="7315200" cy="276999"/>
          </a:xfrm>
          <a:prstGeom prst="rect">
            <a:avLst/>
          </a:prstGeom>
          <a:noFill/>
        </p:spPr>
        <p:txBody>
          <a:bodyPr wrap="square" rtlCol="0">
            <a:spAutoFit/>
          </a:bodyPr>
          <a:lstStyle/>
          <a:p>
            <a:r>
              <a:rPr lang="en-US" sz="1200" dirty="0" smtClean="0"/>
              <a:t>Retrieved from </a:t>
            </a:r>
            <a:r>
              <a:rPr lang="en-US" sz="1200" dirty="0" err="1" smtClean="0"/>
              <a:t>Mindtools</a:t>
            </a:r>
            <a:r>
              <a:rPr lang="en-US" sz="1200" dirty="0" smtClean="0"/>
              <a:t>, SWOT Analysis at </a:t>
            </a:r>
            <a:r>
              <a:rPr lang="en-US" sz="1200" u="sng" dirty="0" smtClean="0">
                <a:hlinkClick r:id="rId3"/>
              </a:rPr>
              <a:t>http</a:t>
            </a:r>
            <a:r>
              <a:rPr lang="en-US" sz="1200" u="sng" dirty="0">
                <a:hlinkClick r:id="rId3"/>
              </a:rPr>
              <a:t>://www.mindtools.com/pages/article/newTMC_05.htm</a:t>
            </a:r>
            <a:endParaRPr lang="en-US" sz="1200" dirty="0"/>
          </a:p>
        </p:txBody>
      </p:sp>
    </p:spTree>
    <p:extLst>
      <p:ext uri="{BB962C8B-B14F-4D97-AF65-F5344CB8AC3E}">
        <p14:creationId xmlns:p14="http://schemas.microsoft.com/office/powerpoint/2010/main" val="98119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13"/>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17"/>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1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xit" presetSubtype="8" fill="hold" grpId="0" nodeType="clickEffect">
                                  <p:stCondLst>
                                    <p:cond delay="0"/>
                                  </p:stCondLst>
                                  <p:childTnLst>
                                    <p:animEffect transition="out" filter="wipe(left)">
                                      <p:cBhvr>
                                        <p:cTn id="14" dur="500"/>
                                        <p:tgtEl>
                                          <p:spTgt spid="10"/>
                                        </p:tgtEl>
                                      </p:cBhvr>
                                    </p:animEffect>
                                    <p:set>
                                      <p:cBhvr>
                                        <p:cTn id="15" dur="1" fill="hold">
                                          <p:stCondLst>
                                            <p:cond delay="499"/>
                                          </p:stCondLst>
                                        </p:cTn>
                                        <p:tgtEl>
                                          <p:spTgt spid="10"/>
                                        </p:tgtEl>
                                        <p:attrNameLst>
                                          <p:attrName>style.visibility</p:attrName>
                                        </p:attrNameLst>
                                      </p:cBhvr>
                                      <p:to>
                                        <p:strVal val="hidden"/>
                                      </p:to>
                                    </p:set>
                                  </p:childTnLst>
                                </p:cTn>
                              </p:par>
                              <p:par>
                                <p:cTn id="16" presetID="22" presetClass="entr" presetSubtype="8"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left)">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xit" presetSubtype="8" fill="hold" grpId="2" nodeType="clickEffect">
                                  <p:stCondLst>
                                    <p:cond delay="0"/>
                                  </p:stCondLst>
                                  <p:childTnLst>
                                    <p:animEffect transition="out" filter="wipe(left)">
                                      <p:cBhvr>
                                        <p:cTn id="22" dur="500"/>
                                        <p:tgtEl>
                                          <p:spTgt spid="13"/>
                                        </p:tgtEl>
                                      </p:cBhvr>
                                    </p:animEffect>
                                    <p:set>
                                      <p:cBhvr>
                                        <p:cTn id="23" dur="1" fill="hold">
                                          <p:stCondLst>
                                            <p:cond delay="499"/>
                                          </p:stCondLst>
                                        </p:cTn>
                                        <p:tgtEl>
                                          <p:spTgt spid="13"/>
                                        </p:tgtEl>
                                        <p:attrNameLst>
                                          <p:attrName>style.visibility</p:attrName>
                                        </p:attrNameLst>
                                      </p:cBhvr>
                                      <p:to>
                                        <p:strVal val="hidden"/>
                                      </p:to>
                                    </p:set>
                                  </p:childTnLst>
                                </p:cTn>
                              </p:par>
                              <p:par>
                                <p:cTn id="24" presetID="22" presetClass="entr" presetSubtype="8" fill="hold" grpId="1"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par>
                                <p:cTn id="27" presetID="22" presetClass="entr" presetSubtype="8" fill="hold" grpId="1" nodeType="withEffect">
                                  <p:stCondLst>
                                    <p:cond delay="500"/>
                                  </p:stCondLst>
                                  <p:childTnLst>
                                    <p:set>
                                      <p:cBhvr>
                                        <p:cTn id="28" dur="1" fill="hold">
                                          <p:stCondLst>
                                            <p:cond delay="0"/>
                                          </p:stCondLst>
                                        </p:cTn>
                                        <p:tgtEl>
                                          <p:spTgt spid="15"/>
                                        </p:tgtEl>
                                        <p:attrNameLst>
                                          <p:attrName>style.visibility</p:attrName>
                                        </p:attrNameLst>
                                      </p:cBhvr>
                                      <p:to>
                                        <p:strVal val="visible"/>
                                      </p:to>
                                    </p:set>
                                    <p:animEffect transition="in" filter="wipe(left)">
                                      <p:cBhvr>
                                        <p:cTn id="29" dur="500"/>
                                        <p:tgtEl>
                                          <p:spTgt spid="15"/>
                                        </p:tgtEl>
                                      </p:cBhvr>
                                    </p:animEffect>
                                  </p:childTnLst>
                                </p:cTn>
                              </p:par>
                              <p:par>
                                <p:cTn id="30" presetID="22" presetClass="exit" presetSubtype="8" fill="hold" grpId="0" nodeType="withEffect">
                                  <p:stCondLst>
                                    <p:cond delay="500"/>
                                  </p:stCondLst>
                                  <p:childTnLst>
                                    <p:animEffect transition="out" filter="wipe(left)">
                                      <p:cBhvr>
                                        <p:cTn id="31" dur="500"/>
                                        <p:tgtEl>
                                          <p:spTgt spid="14"/>
                                        </p:tgtEl>
                                      </p:cBhvr>
                                    </p:animEffect>
                                    <p:set>
                                      <p:cBhvr>
                                        <p:cTn id="32" dur="1" fill="hold">
                                          <p:stCondLst>
                                            <p:cond delay="499"/>
                                          </p:stCondLst>
                                        </p:cTn>
                                        <p:tgtEl>
                                          <p:spTgt spid="14"/>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5"/>
                                        </p:tgtEl>
                                      </p:cBhvr>
                                    </p:animEffect>
                                    <p:set>
                                      <p:cBhvr>
                                        <p:cTn id="37" dur="1" fill="hold">
                                          <p:stCondLst>
                                            <p:cond delay="499"/>
                                          </p:stCondLst>
                                        </p:cTn>
                                        <p:tgtEl>
                                          <p:spTgt spid="15"/>
                                        </p:tgtEl>
                                        <p:attrNameLst>
                                          <p:attrName>style.visibility</p:attrName>
                                        </p:attrNameLst>
                                      </p:cBhvr>
                                      <p:to>
                                        <p:strVal val="hidden"/>
                                      </p:to>
                                    </p:set>
                                  </p:childTnLst>
                                </p:cTn>
                              </p:par>
                              <p:par>
                                <p:cTn id="38" presetID="22" presetClass="entr" presetSubtype="8" fill="hold" grpId="1"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left)">
                                      <p:cBhvr>
                                        <p:cTn id="40" dur="500"/>
                                        <p:tgtEl>
                                          <p:spTgt spid="14"/>
                                        </p:tgtEl>
                                      </p:cBhvr>
                                    </p:animEffect>
                                  </p:childTnLst>
                                </p:cTn>
                              </p:par>
                              <p:par>
                                <p:cTn id="41" presetID="22" presetClass="entr" presetSubtype="8" fill="hold" grpId="0" nodeType="withEffect">
                                  <p:stCondLst>
                                    <p:cond delay="500"/>
                                  </p:stCondLst>
                                  <p:childTnLst>
                                    <p:set>
                                      <p:cBhvr>
                                        <p:cTn id="42" dur="1" fill="hold">
                                          <p:stCondLst>
                                            <p:cond delay="0"/>
                                          </p:stCondLst>
                                        </p:cTn>
                                        <p:tgtEl>
                                          <p:spTgt spid="17"/>
                                        </p:tgtEl>
                                        <p:attrNameLst>
                                          <p:attrName>style.visibility</p:attrName>
                                        </p:attrNameLst>
                                      </p:cBhvr>
                                      <p:to>
                                        <p:strVal val="visible"/>
                                      </p:to>
                                    </p:set>
                                    <p:animEffect transition="in" filter="wipe(left)">
                                      <p:cBhvr>
                                        <p:cTn id="43" dur="500"/>
                                        <p:tgtEl>
                                          <p:spTgt spid="17"/>
                                        </p:tgtEl>
                                      </p:cBhvr>
                                    </p:animEffect>
                                  </p:childTnLst>
                                </p:cTn>
                              </p:par>
                              <p:par>
                                <p:cTn id="44" presetID="22" presetClass="exit" presetSubtype="8" fill="hold" grpId="0" nodeType="withEffect">
                                  <p:stCondLst>
                                    <p:cond delay="500"/>
                                  </p:stCondLst>
                                  <p:childTnLst>
                                    <p:animEffect transition="out" filter="wipe(left)">
                                      <p:cBhvr>
                                        <p:cTn id="45" dur="500"/>
                                        <p:tgtEl>
                                          <p:spTgt spid="16"/>
                                        </p:tgtEl>
                                      </p:cBhvr>
                                    </p:animEffect>
                                    <p:set>
                                      <p:cBhvr>
                                        <p:cTn id="46" dur="1" fill="hold">
                                          <p:stCondLst>
                                            <p:cond delay="499"/>
                                          </p:stCondLst>
                                        </p:cTn>
                                        <p:tgtEl>
                                          <p:spTgt spid="1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2" presetClass="exit" presetSubtype="8" fill="hold" grpId="2" nodeType="clickEffect">
                                  <p:stCondLst>
                                    <p:cond delay="0"/>
                                  </p:stCondLst>
                                  <p:childTnLst>
                                    <p:animEffect transition="out" filter="wipe(left)">
                                      <p:cBhvr>
                                        <p:cTn id="50" dur="500"/>
                                        <p:tgtEl>
                                          <p:spTgt spid="17"/>
                                        </p:tgtEl>
                                      </p:cBhvr>
                                    </p:animEffect>
                                    <p:set>
                                      <p:cBhvr>
                                        <p:cTn id="51" dur="1" fill="hold">
                                          <p:stCondLst>
                                            <p:cond delay="499"/>
                                          </p:stCondLst>
                                        </p:cTn>
                                        <p:tgtEl>
                                          <p:spTgt spid="17"/>
                                        </p:tgtEl>
                                        <p:attrNameLst>
                                          <p:attrName>style.visibility</p:attrName>
                                        </p:attrNameLst>
                                      </p:cBhvr>
                                      <p:to>
                                        <p:strVal val="hidden"/>
                                      </p:to>
                                    </p:set>
                                  </p:childTnLst>
                                </p:cTn>
                              </p:par>
                              <p:par>
                                <p:cTn id="52" presetID="22" presetClass="entr" presetSubtype="8" fill="hold" grpId="1" nodeType="with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wipe(left)">
                                      <p:cBhvr>
                                        <p:cTn id="54" dur="500"/>
                                        <p:tgtEl>
                                          <p:spTgt spid="16"/>
                                        </p:tgtEl>
                                      </p:cBhvr>
                                    </p:animEffect>
                                  </p:childTnLst>
                                </p:cTn>
                              </p:par>
                              <p:par>
                                <p:cTn id="55" presetID="22" presetClass="exit" presetSubtype="8" fill="hold" grpId="0" nodeType="withEffect">
                                  <p:stCondLst>
                                    <p:cond delay="600"/>
                                  </p:stCondLst>
                                  <p:childTnLst>
                                    <p:animEffect transition="out" filter="wipe(left)">
                                      <p:cBhvr>
                                        <p:cTn id="56" dur="500"/>
                                        <p:tgtEl>
                                          <p:spTgt spid="18"/>
                                        </p:tgtEl>
                                      </p:cBhvr>
                                    </p:animEffect>
                                    <p:set>
                                      <p:cBhvr>
                                        <p:cTn id="57" dur="1" fill="hold">
                                          <p:stCondLst>
                                            <p:cond delay="499"/>
                                          </p:stCondLst>
                                        </p:cTn>
                                        <p:tgtEl>
                                          <p:spTgt spid="18"/>
                                        </p:tgtEl>
                                        <p:attrNameLst>
                                          <p:attrName>style.visibility</p:attrName>
                                        </p:attrNameLst>
                                      </p:cBhvr>
                                      <p:to>
                                        <p:strVal val="hidden"/>
                                      </p:to>
                                    </p:set>
                                  </p:childTnLst>
                                </p:cTn>
                              </p:par>
                              <p:par>
                                <p:cTn id="58" presetID="22" presetClass="entr" presetSubtype="8" fill="hold" grpId="0" nodeType="withEffect">
                                  <p:stCondLst>
                                    <p:cond delay="600"/>
                                  </p:stCondLst>
                                  <p:childTnLst>
                                    <p:set>
                                      <p:cBhvr>
                                        <p:cTn id="59" dur="1" fill="hold">
                                          <p:stCondLst>
                                            <p:cond delay="0"/>
                                          </p:stCondLst>
                                        </p:cTn>
                                        <p:tgtEl>
                                          <p:spTgt spid="19"/>
                                        </p:tgtEl>
                                        <p:attrNameLst>
                                          <p:attrName>style.visibility</p:attrName>
                                        </p:attrNameLst>
                                      </p:cBhvr>
                                      <p:to>
                                        <p:strVal val="visible"/>
                                      </p:to>
                                    </p:set>
                                    <p:animEffect transition="in" filter="wipe(left)">
                                      <p:cBhvr>
                                        <p:cTn id="6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3" grpId="0" animBg="1"/>
      <p:bldP spid="13" grpId="1" animBg="1"/>
      <p:bldP spid="13" grpId="2" animBg="1"/>
      <p:bldP spid="14" grpId="0" animBg="1"/>
      <p:bldP spid="14" grpId="1" animBg="1"/>
      <p:bldP spid="15" grpId="0" animBg="1"/>
      <p:bldP spid="15" grpId="1" animBg="1"/>
      <p:bldP spid="16" grpId="0" animBg="1"/>
      <p:bldP spid="16" grpId="1" animBg="1"/>
      <p:bldP spid="17" grpId="0" animBg="1"/>
      <p:bldP spid="17" grpId="1" animBg="1"/>
      <p:bldP spid="17" grpId="2" animBg="1"/>
      <p:bldP spid="18" grpId="0" animBg="1"/>
      <p:bldP spid="19" grpId="0" animBg="1"/>
      <p:bldP spid="19"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I figure out how to address those needs?</a:t>
            </a:r>
          </a:p>
        </p:txBody>
      </p:sp>
      <p:sp>
        <p:nvSpPr>
          <p:cNvPr id="3" name="Content Placeholder 2"/>
          <p:cNvSpPr>
            <a:spLocks noGrp="1"/>
          </p:cNvSpPr>
          <p:nvPr>
            <p:ph sz="quarter" idx="1"/>
          </p:nvPr>
        </p:nvSpPr>
        <p:spPr/>
        <p:txBody>
          <a:bodyPr/>
          <a:lstStyle/>
          <a:p>
            <a:r>
              <a:rPr lang="en-US" dirty="0"/>
              <a:t>Gap </a:t>
            </a:r>
            <a:r>
              <a:rPr lang="en-US" dirty="0" smtClean="0"/>
              <a:t>analysis</a:t>
            </a:r>
            <a:endParaRPr lang="en-US" dirty="0"/>
          </a:p>
          <a:p>
            <a:pPr lvl="1"/>
            <a:r>
              <a:rPr lang="en-US" dirty="0"/>
              <a:t>Identify your future state</a:t>
            </a:r>
          </a:p>
          <a:p>
            <a:pPr lvl="1"/>
            <a:r>
              <a:rPr lang="en-US" dirty="0"/>
              <a:t>Analyze your current situation</a:t>
            </a:r>
          </a:p>
          <a:p>
            <a:pPr lvl="1"/>
            <a:r>
              <a:rPr lang="en-US" dirty="0"/>
              <a:t>Identify how you will bridge the gap</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4195081"/>
            <a:ext cx="7620000" cy="2115332"/>
          </a:xfrm>
          <a:prstGeom prst="rect">
            <a:avLst/>
          </a:prstGeom>
        </p:spPr>
      </p:pic>
      <p:pic>
        <p:nvPicPr>
          <p:cNvPr id="5" name="Picture 4"/>
          <p:cNvPicPr>
            <a:picLocks noChangeAspect="1"/>
          </p:cNvPicPr>
          <p:nvPr/>
        </p:nvPicPr>
        <p:blipFill>
          <a:blip r:embed="rId4" cstate="print">
            <a:extLst>
              <a:ext uri="{BEBA8EAE-BF5A-486C-A8C5-ECC9F3942E4B}">
                <a14:imgProps xmlns:a14="http://schemas.microsoft.com/office/drawing/2010/main">
                  <a14:imgLayer r:embed="rId5">
                    <a14:imgEffect>
                      <a14:backgroundRemoval t="932" b="99379" l="9957" r="89177"/>
                    </a14:imgEffect>
                  </a14:imgLayer>
                </a14:imgProps>
              </a:ext>
              <a:ext uri="{28A0092B-C50C-407E-A947-70E740481C1C}">
                <a14:useLocalDpi xmlns:a14="http://schemas.microsoft.com/office/drawing/2010/main" val="0"/>
              </a:ext>
            </a:extLst>
          </a:blip>
          <a:stretch>
            <a:fillRect/>
          </a:stretch>
        </p:blipFill>
        <p:spPr>
          <a:xfrm>
            <a:off x="5638800" y="4709230"/>
            <a:ext cx="914400" cy="1274618"/>
          </a:xfrm>
          <a:prstGeom prst="rect">
            <a:avLst/>
          </a:prstGeom>
        </p:spPr>
      </p:pic>
      <p:pic>
        <p:nvPicPr>
          <p:cNvPr id="6" name="Picture 5"/>
          <p:cNvPicPr>
            <a:picLocks noChangeAspect="1"/>
          </p:cNvPicPr>
          <p:nvPr/>
        </p:nvPicPr>
        <p:blipFill>
          <a:blip r:embed="rId4" cstate="print">
            <a:extLst>
              <a:ext uri="{BEBA8EAE-BF5A-486C-A8C5-ECC9F3942E4B}">
                <a14:imgProps xmlns:a14="http://schemas.microsoft.com/office/drawing/2010/main">
                  <a14:imgLayer r:embed="rId5">
                    <a14:imgEffect>
                      <a14:backgroundRemoval t="932" b="99379" l="9957" r="89177"/>
                    </a14:imgEffect>
                  </a14:imgLayer>
                </a14:imgProps>
              </a:ext>
              <a:ext uri="{28A0092B-C50C-407E-A947-70E740481C1C}">
                <a14:useLocalDpi xmlns:a14="http://schemas.microsoft.com/office/drawing/2010/main" val="0"/>
              </a:ext>
            </a:extLst>
          </a:blip>
          <a:stretch>
            <a:fillRect/>
          </a:stretch>
        </p:blipFill>
        <p:spPr>
          <a:xfrm>
            <a:off x="4114800" y="4709230"/>
            <a:ext cx="914400" cy="1274618"/>
          </a:xfrm>
          <a:prstGeom prst="rect">
            <a:avLst/>
          </a:prstGeom>
        </p:spPr>
      </p:pic>
      <p:pic>
        <p:nvPicPr>
          <p:cNvPr id="7" name="Picture 6"/>
          <p:cNvPicPr>
            <a:picLocks noChangeAspect="1"/>
          </p:cNvPicPr>
          <p:nvPr/>
        </p:nvPicPr>
        <p:blipFill>
          <a:blip r:embed="rId4" cstate="print">
            <a:extLst>
              <a:ext uri="{BEBA8EAE-BF5A-486C-A8C5-ECC9F3942E4B}">
                <a14:imgProps xmlns:a14="http://schemas.microsoft.com/office/drawing/2010/main">
                  <a14:imgLayer r:embed="rId5">
                    <a14:imgEffect>
                      <a14:backgroundRemoval t="932" b="99379" l="9957" r="89177"/>
                    </a14:imgEffect>
                  </a14:imgLayer>
                </a14:imgProps>
              </a:ext>
              <a:ext uri="{28A0092B-C50C-407E-A947-70E740481C1C}">
                <a14:useLocalDpi xmlns:a14="http://schemas.microsoft.com/office/drawing/2010/main" val="0"/>
              </a:ext>
            </a:extLst>
          </a:blip>
          <a:stretch>
            <a:fillRect/>
          </a:stretch>
        </p:blipFill>
        <p:spPr>
          <a:xfrm>
            <a:off x="2438400" y="4719294"/>
            <a:ext cx="914400" cy="1274618"/>
          </a:xfrm>
          <a:prstGeom prst="rect">
            <a:avLst/>
          </a:prstGeom>
        </p:spPr>
      </p:pic>
      <p:pic>
        <p:nvPicPr>
          <p:cNvPr id="8" name="Picture 2" descr="C:\Users\Justin Ellis\AppData\Local\Microsoft\Windows\Temporary Internet Files\Content.IE5\PZZAMOTT\MC90029721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160508" y="3364029"/>
            <a:ext cx="1778508" cy="105156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Justin Ellis\AppData\Local\Microsoft\Windows\Temporary Internet Files\Content.IE5\PZZAMOTT\MC90029721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398508" y="3490030"/>
            <a:ext cx="1778508" cy="105156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Justin Ellis\AppData\Local\Microsoft\Windows\Temporary Internet Files\Content.IE5\PZZAMOTT\MC90029721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687990" y="3832801"/>
            <a:ext cx="1778508" cy="10515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Justin Ellis\AppData\Local\Microsoft\Windows\Temporary Internet Files\Content.IE5\PZZAMOTT\MC90029721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570694" y="4015810"/>
            <a:ext cx="1778508" cy="105156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Justin Ellis\AppData\Local\Microsoft\Windows\Temporary Internet Files\Content.IE5\PZZAMOTT\MC90029721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550908" y="3642430"/>
            <a:ext cx="1778508" cy="105156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C:\Users\Justin Ellis\AppData\Local\Microsoft\Windows\Temporary Internet Files\Content.IE5\PZZAMOTT\MC90029721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287762" y="3364029"/>
            <a:ext cx="1778508" cy="105156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C:\Users\Justin Ellis\AppData\Local\Microsoft\Windows\Temporary Internet Files\Content.IE5\PZZAMOTT\MC90029721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398508" y="3513511"/>
            <a:ext cx="1778508" cy="105156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Users\Justin Ellis\AppData\Local\Microsoft\Windows\Temporary Internet Files\Content.IE5\PZZAMOTT\MC90029721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687990" y="3856282"/>
            <a:ext cx="1778508" cy="105156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Users\Justin Ellis\AppData\Local\Microsoft\Windows\Temporary Internet Files\Content.IE5\PZZAMOTT\MC90029721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570694" y="4039291"/>
            <a:ext cx="1778508" cy="1051560"/>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685800" y="6400800"/>
            <a:ext cx="7315200" cy="276999"/>
          </a:xfrm>
          <a:prstGeom prst="rect">
            <a:avLst/>
          </a:prstGeom>
          <a:noFill/>
        </p:spPr>
        <p:txBody>
          <a:bodyPr wrap="square" rtlCol="0">
            <a:spAutoFit/>
          </a:bodyPr>
          <a:lstStyle/>
          <a:p>
            <a:r>
              <a:rPr lang="en-US" sz="1200" dirty="0" smtClean="0"/>
              <a:t>Retrieved from </a:t>
            </a:r>
            <a:r>
              <a:rPr lang="en-US" sz="1200" dirty="0" err="1" smtClean="0"/>
              <a:t>Mindtools</a:t>
            </a:r>
            <a:r>
              <a:rPr lang="en-US" sz="1200" dirty="0" smtClean="0"/>
              <a:t>, GAP Analysis at</a:t>
            </a:r>
            <a:r>
              <a:rPr lang="en-US" sz="1200" u="sng" dirty="0">
                <a:hlinkClick r:id="rId7"/>
              </a:rPr>
              <a:t> http://www.mindtools.com/pages/article/gap-analysis.htm</a:t>
            </a:r>
            <a:endParaRPr lang="en-US" sz="1200" dirty="0"/>
          </a:p>
        </p:txBody>
      </p:sp>
    </p:spTree>
    <p:extLst>
      <p:ext uri="{BB962C8B-B14F-4D97-AF65-F5344CB8AC3E}">
        <p14:creationId xmlns:p14="http://schemas.microsoft.com/office/powerpoint/2010/main" val="2152653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 presetClass="entr" presetSubtype="4" fill="hold" nodeType="withEffect">
                                  <p:stCondLst>
                                    <p:cond delay="100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500" fill="hold"/>
                                        <p:tgtEl>
                                          <p:spTgt spid="5"/>
                                        </p:tgtEl>
                                        <p:attrNameLst>
                                          <p:attrName>ppt_x</p:attrName>
                                        </p:attrNameLst>
                                      </p:cBhvr>
                                      <p:tavLst>
                                        <p:tav tm="0">
                                          <p:val>
                                            <p:strVal val="#ppt_x"/>
                                          </p:val>
                                        </p:tav>
                                        <p:tav tm="100000">
                                          <p:val>
                                            <p:strVal val="#ppt_x"/>
                                          </p:val>
                                        </p:tav>
                                      </p:tavLst>
                                    </p:anim>
                                    <p:anim calcmode="lin" valueType="num">
                                      <p:cBhvr additive="base">
                                        <p:cTn id="11" dur="500" fill="hold"/>
                                        <p:tgtEl>
                                          <p:spTgt spid="5"/>
                                        </p:tgtEl>
                                        <p:attrNameLst>
                                          <p:attrName>ppt_y</p:attrName>
                                        </p:attrNameLst>
                                      </p:cBhvr>
                                      <p:tavLst>
                                        <p:tav tm="0">
                                          <p:val>
                                            <p:strVal val="1+#ppt_h/2"/>
                                          </p:val>
                                        </p:tav>
                                        <p:tav tm="100000">
                                          <p:val>
                                            <p:strVal val="#ppt_y"/>
                                          </p:val>
                                        </p:tav>
                                      </p:tavLst>
                                    </p:anim>
                                  </p:childTnLst>
                                </p:cTn>
                              </p:par>
                              <p:par>
                                <p:cTn id="12" presetID="2" presetClass="entr" presetSubtype="4" fill="hold" nodeType="withEffect">
                                  <p:stCondLst>
                                    <p:cond delay="140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180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2" presetClass="emph" presetSubtype="0" repeatCount="indefinite" fill="hold" nodeType="clickEffect">
                                  <p:stCondLst>
                                    <p:cond delay="0"/>
                                  </p:stCondLst>
                                  <p:endCondLst>
                                    <p:cond evt="onNext" delay="0">
                                      <p:tgtEl>
                                        <p:sldTgt/>
                                      </p:tgtEl>
                                    </p:cond>
                                  </p:endCondLst>
                                  <p:childTnLst>
                                    <p:animRot by="120000">
                                      <p:cBhvr>
                                        <p:cTn id="23" dur="50" fill="hold">
                                          <p:stCondLst>
                                            <p:cond delay="0"/>
                                          </p:stCondLst>
                                        </p:cTn>
                                        <p:tgtEl>
                                          <p:spTgt spid="8"/>
                                        </p:tgtEl>
                                        <p:attrNameLst>
                                          <p:attrName>r</p:attrName>
                                        </p:attrNameLst>
                                      </p:cBhvr>
                                    </p:animRot>
                                    <p:animRot by="-240000">
                                      <p:cBhvr>
                                        <p:cTn id="24" dur="100" fill="hold">
                                          <p:stCondLst>
                                            <p:cond delay="100"/>
                                          </p:stCondLst>
                                        </p:cTn>
                                        <p:tgtEl>
                                          <p:spTgt spid="8"/>
                                        </p:tgtEl>
                                        <p:attrNameLst>
                                          <p:attrName>r</p:attrName>
                                        </p:attrNameLst>
                                      </p:cBhvr>
                                    </p:animRot>
                                    <p:animRot by="240000">
                                      <p:cBhvr>
                                        <p:cTn id="25" dur="100" fill="hold">
                                          <p:stCondLst>
                                            <p:cond delay="200"/>
                                          </p:stCondLst>
                                        </p:cTn>
                                        <p:tgtEl>
                                          <p:spTgt spid="8"/>
                                        </p:tgtEl>
                                        <p:attrNameLst>
                                          <p:attrName>r</p:attrName>
                                        </p:attrNameLst>
                                      </p:cBhvr>
                                    </p:animRot>
                                    <p:animRot by="-240000">
                                      <p:cBhvr>
                                        <p:cTn id="26" dur="100" fill="hold">
                                          <p:stCondLst>
                                            <p:cond delay="300"/>
                                          </p:stCondLst>
                                        </p:cTn>
                                        <p:tgtEl>
                                          <p:spTgt spid="8"/>
                                        </p:tgtEl>
                                        <p:attrNameLst>
                                          <p:attrName>r</p:attrName>
                                        </p:attrNameLst>
                                      </p:cBhvr>
                                    </p:animRot>
                                    <p:animRot by="120000">
                                      <p:cBhvr>
                                        <p:cTn id="27" dur="100" fill="hold">
                                          <p:stCondLst>
                                            <p:cond delay="400"/>
                                          </p:stCondLst>
                                        </p:cTn>
                                        <p:tgtEl>
                                          <p:spTgt spid="8"/>
                                        </p:tgtEl>
                                        <p:attrNameLst>
                                          <p:attrName>r</p:attrName>
                                        </p:attrNameLst>
                                      </p:cBhvr>
                                    </p:animRot>
                                  </p:childTnLst>
                                </p:cTn>
                              </p:par>
                              <p:par>
                                <p:cTn id="28" presetID="32" presetClass="emph" presetSubtype="0" repeatCount="indefinite" fill="hold" nodeType="withEffect">
                                  <p:stCondLst>
                                    <p:cond delay="300"/>
                                  </p:stCondLst>
                                  <p:endCondLst>
                                    <p:cond evt="onNext" delay="0">
                                      <p:tgtEl>
                                        <p:sldTgt/>
                                      </p:tgtEl>
                                    </p:cond>
                                  </p:endCondLst>
                                  <p:childTnLst>
                                    <p:animRot by="120000">
                                      <p:cBhvr>
                                        <p:cTn id="29" dur="100" fill="hold">
                                          <p:stCondLst>
                                            <p:cond delay="0"/>
                                          </p:stCondLst>
                                        </p:cTn>
                                        <p:tgtEl>
                                          <p:spTgt spid="9"/>
                                        </p:tgtEl>
                                        <p:attrNameLst>
                                          <p:attrName>r</p:attrName>
                                        </p:attrNameLst>
                                      </p:cBhvr>
                                    </p:animRot>
                                    <p:animRot by="-240000">
                                      <p:cBhvr>
                                        <p:cTn id="30" dur="200" fill="hold">
                                          <p:stCondLst>
                                            <p:cond delay="200"/>
                                          </p:stCondLst>
                                        </p:cTn>
                                        <p:tgtEl>
                                          <p:spTgt spid="9"/>
                                        </p:tgtEl>
                                        <p:attrNameLst>
                                          <p:attrName>r</p:attrName>
                                        </p:attrNameLst>
                                      </p:cBhvr>
                                    </p:animRot>
                                    <p:animRot by="240000">
                                      <p:cBhvr>
                                        <p:cTn id="31" dur="200" fill="hold">
                                          <p:stCondLst>
                                            <p:cond delay="400"/>
                                          </p:stCondLst>
                                        </p:cTn>
                                        <p:tgtEl>
                                          <p:spTgt spid="9"/>
                                        </p:tgtEl>
                                        <p:attrNameLst>
                                          <p:attrName>r</p:attrName>
                                        </p:attrNameLst>
                                      </p:cBhvr>
                                    </p:animRot>
                                    <p:animRot by="-240000">
                                      <p:cBhvr>
                                        <p:cTn id="32" dur="200" fill="hold">
                                          <p:stCondLst>
                                            <p:cond delay="600"/>
                                          </p:stCondLst>
                                        </p:cTn>
                                        <p:tgtEl>
                                          <p:spTgt spid="9"/>
                                        </p:tgtEl>
                                        <p:attrNameLst>
                                          <p:attrName>r</p:attrName>
                                        </p:attrNameLst>
                                      </p:cBhvr>
                                    </p:animRot>
                                    <p:animRot by="120000">
                                      <p:cBhvr>
                                        <p:cTn id="33" dur="200" fill="hold">
                                          <p:stCondLst>
                                            <p:cond delay="800"/>
                                          </p:stCondLst>
                                        </p:cTn>
                                        <p:tgtEl>
                                          <p:spTgt spid="9"/>
                                        </p:tgtEl>
                                        <p:attrNameLst>
                                          <p:attrName>r</p:attrName>
                                        </p:attrNameLst>
                                      </p:cBhvr>
                                    </p:animRot>
                                  </p:childTnLst>
                                </p:cTn>
                              </p:par>
                              <p:par>
                                <p:cTn id="34" presetID="32" presetClass="emph" presetSubtype="0" repeatCount="indefinite" fill="hold" nodeType="withEffect">
                                  <p:stCondLst>
                                    <p:cond delay="0"/>
                                  </p:stCondLst>
                                  <p:endCondLst>
                                    <p:cond evt="onNext" delay="0">
                                      <p:tgtEl>
                                        <p:sldTgt/>
                                      </p:tgtEl>
                                    </p:cond>
                                  </p:endCondLst>
                                  <p:childTnLst>
                                    <p:animRot by="120000">
                                      <p:cBhvr>
                                        <p:cTn id="35" dur="120" fill="hold">
                                          <p:stCondLst>
                                            <p:cond delay="0"/>
                                          </p:stCondLst>
                                        </p:cTn>
                                        <p:tgtEl>
                                          <p:spTgt spid="10"/>
                                        </p:tgtEl>
                                        <p:attrNameLst>
                                          <p:attrName>r</p:attrName>
                                        </p:attrNameLst>
                                      </p:cBhvr>
                                    </p:animRot>
                                    <p:animRot by="-240000">
                                      <p:cBhvr>
                                        <p:cTn id="36" dur="240" fill="hold">
                                          <p:stCondLst>
                                            <p:cond delay="240"/>
                                          </p:stCondLst>
                                        </p:cTn>
                                        <p:tgtEl>
                                          <p:spTgt spid="10"/>
                                        </p:tgtEl>
                                        <p:attrNameLst>
                                          <p:attrName>r</p:attrName>
                                        </p:attrNameLst>
                                      </p:cBhvr>
                                    </p:animRot>
                                    <p:animRot by="240000">
                                      <p:cBhvr>
                                        <p:cTn id="37" dur="240" fill="hold">
                                          <p:stCondLst>
                                            <p:cond delay="480"/>
                                          </p:stCondLst>
                                        </p:cTn>
                                        <p:tgtEl>
                                          <p:spTgt spid="10"/>
                                        </p:tgtEl>
                                        <p:attrNameLst>
                                          <p:attrName>r</p:attrName>
                                        </p:attrNameLst>
                                      </p:cBhvr>
                                    </p:animRot>
                                    <p:animRot by="-240000">
                                      <p:cBhvr>
                                        <p:cTn id="38" dur="240" fill="hold">
                                          <p:stCondLst>
                                            <p:cond delay="720"/>
                                          </p:stCondLst>
                                        </p:cTn>
                                        <p:tgtEl>
                                          <p:spTgt spid="10"/>
                                        </p:tgtEl>
                                        <p:attrNameLst>
                                          <p:attrName>r</p:attrName>
                                        </p:attrNameLst>
                                      </p:cBhvr>
                                    </p:animRot>
                                    <p:animRot by="120000">
                                      <p:cBhvr>
                                        <p:cTn id="39" dur="240" fill="hold">
                                          <p:stCondLst>
                                            <p:cond delay="960"/>
                                          </p:stCondLst>
                                        </p:cTn>
                                        <p:tgtEl>
                                          <p:spTgt spid="10"/>
                                        </p:tgtEl>
                                        <p:attrNameLst>
                                          <p:attrName>r</p:attrName>
                                        </p:attrNameLst>
                                      </p:cBhvr>
                                    </p:animRot>
                                  </p:childTnLst>
                                </p:cTn>
                              </p:par>
                              <p:par>
                                <p:cTn id="40" presetID="32" presetClass="emph" presetSubtype="0" repeatCount="indefinite" fill="hold" nodeType="withEffect">
                                  <p:stCondLst>
                                    <p:cond delay="0"/>
                                  </p:stCondLst>
                                  <p:endCondLst>
                                    <p:cond evt="onNext" delay="0">
                                      <p:tgtEl>
                                        <p:sldTgt/>
                                      </p:tgtEl>
                                    </p:cond>
                                  </p:endCondLst>
                                  <p:childTnLst>
                                    <p:animRot by="120000">
                                      <p:cBhvr>
                                        <p:cTn id="41" dur="100" fill="hold">
                                          <p:stCondLst>
                                            <p:cond delay="0"/>
                                          </p:stCondLst>
                                        </p:cTn>
                                        <p:tgtEl>
                                          <p:spTgt spid="11"/>
                                        </p:tgtEl>
                                        <p:attrNameLst>
                                          <p:attrName>r</p:attrName>
                                        </p:attrNameLst>
                                      </p:cBhvr>
                                    </p:animRot>
                                    <p:animRot by="-240000">
                                      <p:cBhvr>
                                        <p:cTn id="42" dur="200" fill="hold">
                                          <p:stCondLst>
                                            <p:cond delay="200"/>
                                          </p:stCondLst>
                                        </p:cTn>
                                        <p:tgtEl>
                                          <p:spTgt spid="11"/>
                                        </p:tgtEl>
                                        <p:attrNameLst>
                                          <p:attrName>r</p:attrName>
                                        </p:attrNameLst>
                                      </p:cBhvr>
                                    </p:animRot>
                                    <p:animRot by="240000">
                                      <p:cBhvr>
                                        <p:cTn id="43" dur="200" fill="hold">
                                          <p:stCondLst>
                                            <p:cond delay="400"/>
                                          </p:stCondLst>
                                        </p:cTn>
                                        <p:tgtEl>
                                          <p:spTgt spid="11"/>
                                        </p:tgtEl>
                                        <p:attrNameLst>
                                          <p:attrName>r</p:attrName>
                                        </p:attrNameLst>
                                      </p:cBhvr>
                                    </p:animRot>
                                    <p:animRot by="-240000">
                                      <p:cBhvr>
                                        <p:cTn id="44" dur="200" fill="hold">
                                          <p:stCondLst>
                                            <p:cond delay="600"/>
                                          </p:stCondLst>
                                        </p:cTn>
                                        <p:tgtEl>
                                          <p:spTgt spid="11"/>
                                        </p:tgtEl>
                                        <p:attrNameLst>
                                          <p:attrName>r</p:attrName>
                                        </p:attrNameLst>
                                      </p:cBhvr>
                                    </p:animRot>
                                    <p:animRot by="120000">
                                      <p:cBhvr>
                                        <p:cTn id="45" dur="200" fill="hold">
                                          <p:stCondLst>
                                            <p:cond delay="800"/>
                                          </p:stCondLst>
                                        </p:cTn>
                                        <p:tgtEl>
                                          <p:spTgt spid="11"/>
                                        </p:tgtEl>
                                        <p:attrNameLst>
                                          <p:attrName>r</p:attrName>
                                        </p:attrNameLst>
                                      </p:cBhvr>
                                    </p:animRot>
                                  </p:childTnLst>
                                </p:cTn>
                              </p:par>
                              <p:par>
                                <p:cTn id="46" presetID="35" presetClass="path" presetSubtype="0" accel="50000" decel="50000" fill="hold" nodeType="withEffect">
                                  <p:stCondLst>
                                    <p:cond delay="0"/>
                                  </p:stCondLst>
                                  <p:childTnLst>
                                    <p:animMotion origin="layout" path="M -3.33333E-6 -5.40915E-7 L -1.30833 -0.01387 " pathEditMode="relative" rAng="0" ptsTypes="AA">
                                      <p:cBhvr>
                                        <p:cTn id="47" dur="4000" fill="hold"/>
                                        <p:tgtEl>
                                          <p:spTgt spid="8"/>
                                        </p:tgtEl>
                                        <p:attrNameLst>
                                          <p:attrName>ppt_x</p:attrName>
                                          <p:attrName>ppt_y</p:attrName>
                                        </p:attrNameLst>
                                      </p:cBhvr>
                                      <p:rCtr x="-65417" y="-693"/>
                                    </p:animMotion>
                                  </p:childTnLst>
                                  <p:subTnLst>
                                    <p:set>
                                      <p:cBhvr override="childStyle">
                                        <p:cTn dur="1" fill="hold" display="0" masterRel="sameClick" afterEffect="1">
                                          <p:stCondLst>
                                            <p:cond evt="end" delay="0">
                                              <p:tn val="46"/>
                                            </p:cond>
                                          </p:stCondLst>
                                        </p:cTn>
                                        <p:tgtEl>
                                          <p:spTgt spid="8"/>
                                        </p:tgtEl>
                                        <p:attrNameLst>
                                          <p:attrName>style.visibility</p:attrName>
                                        </p:attrNameLst>
                                      </p:cBhvr>
                                      <p:to>
                                        <p:strVal val="hidden"/>
                                      </p:to>
                                    </p:set>
                                  </p:subTnLst>
                                </p:cTn>
                              </p:par>
                              <p:par>
                                <p:cTn id="48" presetID="35" presetClass="path" presetSubtype="0" accel="50000" decel="50000" fill="hold" nodeType="withEffect">
                                  <p:stCondLst>
                                    <p:cond delay="0"/>
                                  </p:stCondLst>
                                  <p:childTnLst>
                                    <p:animMotion origin="layout" path="M 0 -2.21452E-6 L -1.34167 0.00116 " pathEditMode="relative" rAng="0" ptsTypes="AA">
                                      <p:cBhvr>
                                        <p:cTn id="49" dur="4000" fill="hold"/>
                                        <p:tgtEl>
                                          <p:spTgt spid="9"/>
                                        </p:tgtEl>
                                        <p:attrNameLst>
                                          <p:attrName>ppt_x</p:attrName>
                                          <p:attrName>ppt_y</p:attrName>
                                        </p:attrNameLst>
                                      </p:cBhvr>
                                      <p:rCtr x="-67083" y="46"/>
                                    </p:animMotion>
                                  </p:childTnLst>
                                  <p:subTnLst>
                                    <p:set>
                                      <p:cBhvr override="childStyle">
                                        <p:cTn dur="1" fill="hold" display="0" masterRel="sameClick" afterEffect="1">
                                          <p:stCondLst>
                                            <p:cond evt="end" delay="0">
                                              <p:tn val="48"/>
                                            </p:cond>
                                          </p:stCondLst>
                                        </p:cTn>
                                        <p:tgtEl>
                                          <p:spTgt spid="9"/>
                                        </p:tgtEl>
                                        <p:attrNameLst>
                                          <p:attrName>style.visibility</p:attrName>
                                        </p:attrNameLst>
                                      </p:cBhvr>
                                      <p:to>
                                        <p:strVal val="hidden"/>
                                      </p:to>
                                    </p:set>
                                  </p:subTnLst>
                                </p:cTn>
                              </p:par>
                              <p:par>
                                <p:cTn id="50" presetID="35" presetClass="path" presetSubtype="0" accel="50000" decel="50000" fill="hold" nodeType="withEffect">
                                  <p:stCondLst>
                                    <p:cond delay="0"/>
                                  </p:stCondLst>
                                  <p:childTnLst>
                                    <p:animMotion origin="layout" path="M -8.33333E-7 -2.86639E-6 L -1.30677 0.00671 " pathEditMode="relative" rAng="0" ptsTypes="AA">
                                      <p:cBhvr>
                                        <p:cTn id="51" dur="4000" fill="hold"/>
                                        <p:tgtEl>
                                          <p:spTgt spid="10"/>
                                        </p:tgtEl>
                                        <p:attrNameLst>
                                          <p:attrName>ppt_x</p:attrName>
                                          <p:attrName>ppt_y</p:attrName>
                                        </p:attrNameLst>
                                      </p:cBhvr>
                                      <p:rCtr x="-65347" y="324"/>
                                    </p:animMotion>
                                  </p:childTnLst>
                                  <p:subTnLst>
                                    <p:set>
                                      <p:cBhvr override="childStyle">
                                        <p:cTn dur="1" fill="hold" display="0" masterRel="sameClick" afterEffect="1">
                                          <p:stCondLst>
                                            <p:cond evt="end" delay="0">
                                              <p:tn val="50"/>
                                            </p:cond>
                                          </p:stCondLst>
                                        </p:cTn>
                                        <p:tgtEl>
                                          <p:spTgt spid="10"/>
                                        </p:tgtEl>
                                        <p:attrNameLst>
                                          <p:attrName>style.visibility</p:attrName>
                                        </p:attrNameLst>
                                      </p:cBhvr>
                                      <p:to>
                                        <p:strVal val="hidden"/>
                                      </p:to>
                                    </p:set>
                                  </p:subTnLst>
                                </p:cTn>
                              </p:par>
                              <p:par>
                                <p:cTn id="52" presetID="35" presetClass="path" presetSubtype="0" accel="50000" decel="50000" fill="hold" nodeType="withEffect">
                                  <p:stCondLst>
                                    <p:cond delay="0"/>
                                  </p:stCondLst>
                                  <p:childTnLst>
                                    <p:animMotion origin="layout" path="M -0.03108 0.0125 L -1.41163 0.00231 " pathEditMode="relative" rAng="0" ptsTypes="AA">
                                      <p:cBhvr>
                                        <p:cTn id="53" dur="4000" fill="hold"/>
                                        <p:tgtEl>
                                          <p:spTgt spid="11"/>
                                        </p:tgtEl>
                                        <p:attrNameLst>
                                          <p:attrName>ppt_x</p:attrName>
                                          <p:attrName>ppt_y</p:attrName>
                                        </p:attrNameLst>
                                      </p:cBhvr>
                                      <p:rCtr x="-69028" y="-509"/>
                                    </p:animMotion>
                                  </p:childTnLst>
                                  <p:subTnLst>
                                    <p:set>
                                      <p:cBhvr override="childStyle">
                                        <p:cTn dur="1" fill="hold" display="0" masterRel="sameClick" afterEffect="1">
                                          <p:stCondLst>
                                            <p:cond evt="end" delay="0">
                                              <p:tn val="52"/>
                                            </p:cond>
                                          </p:stCondLst>
                                        </p:cTn>
                                        <p:tgtEl>
                                          <p:spTgt spid="11"/>
                                        </p:tgtEl>
                                        <p:attrNameLst>
                                          <p:attrName>style.visibility</p:attrName>
                                        </p:attrNameLst>
                                      </p:cBhvr>
                                      <p:to>
                                        <p:strVal val="hidden"/>
                                      </p:to>
                                    </p:set>
                                  </p:subTnLst>
                                </p:cTn>
                              </p:par>
                            </p:childTnLst>
                          </p:cTn>
                        </p:par>
                      </p:childTnLst>
                    </p:cTn>
                  </p:par>
                  <p:par>
                    <p:cTn id="54" fill="hold">
                      <p:stCondLst>
                        <p:cond delay="indefinite"/>
                      </p:stCondLst>
                      <p:childTnLst>
                        <p:par>
                          <p:cTn id="55" fill="hold">
                            <p:stCondLst>
                              <p:cond delay="0"/>
                            </p:stCondLst>
                            <p:childTnLst>
                              <p:par>
                                <p:cTn id="56" presetID="2" presetClass="exit" presetSubtype="4" fill="hold" nodeType="clickEffect">
                                  <p:stCondLst>
                                    <p:cond delay="0"/>
                                  </p:stCondLst>
                                  <p:childTnLst>
                                    <p:anim calcmode="lin" valueType="num">
                                      <p:cBhvr additive="base">
                                        <p:cTn id="57" dur="500"/>
                                        <p:tgtEl>
                                          <p:spTgt spid="5"/>
                                        </p:tgtEl>
                                        <p:attrNameLst>
                                          <p:attrName>ppt_x</p:attrName>
                                        </p:attrNameLst>
                                      </p:cBhvr>
                                      <p:tavLst>
                                        <p:tav tm="0">
                                          <p:val>
                                            <p:strVal val="ppt_x"/>
                                          </p:val>
                                        </p:tav>
                                        <p:tav tm="100000">
                                          <p:val>
                                            <p:strVal val="ppt_x"/>
                                          </p:val>
                                        </p:tav>
                                      </p:tavLst>
                                    </p:anim>
                                    <p:anim calcmode="lin" valueType="num">
                                      <p:cBhvr additive="base">
                                        <p:cTn id="58" dur="500"/>
                                        <p:tgtEl>
                                          <p:spTgt spid="5"/>
                                        </p:tgtEl>
                                        <p:attrNameLst>
                                          <p:attrName>ppt_y</p:attrName>
                                        </p:attrNameLst>
                                      </p:cBhvr>
                                      <p:tavLst>
                                        <p:tav tm="0">
                                          <p:val>
                                            <p:strVal val="ppt_y"/>
                                          </p:val>
                                        </p:tav>
                                        <p:tav tm="100000">
                                          <p:val>
                                            <p:strVal val="1+ppt_h/2"/>
                                          </p:val>
                                        </p:tav>
                                      </p:tavLst>
                                    </p:anim>
                                    <p:set>
                                      <p:cBhvr>
                                        <p:cTn id="59" dur="1" fill="hold">
                                          <p:stCondLst>
                                            <p:cond delay="499"/>
                                          </p:stCondLst>
                                        </p:cTn>
                                        <p:tgtEl>
                                          <p:spTgt spid="5"/>
                                        </p:tgtEl>
                                        <p:attrNameLst>
                                          <p:attrName>style.visibility</p:attrName>
                                        </p:attrNameLst>
                                      </p:cBhvr>
                                      <p:to>
                                        <p:strVal val="hidden"/>
                                      </p:to>
                                    </p:set>
                                  </p:childTnLst>
                                </p:cTn>
                              </p:par>
                              <p:par>
                                <p:cTn id="60" presetID="2" presetClass="exit" presetSubtype="4" fill="hold" nodeType="withEffect">
                                  <p:stCondLst>
                                    <p:cond delay="0"/>
                                  </p:stCondLst>
                                  <p:childTnLst>
                                    <p:anim calcmode="lin" valueType="num">
                                      <p:cBhvr additive="base">
                                        <p:cTn id="61" dur="500"/>
                                        <p:tgtEl>
                                          <p:spTgt spid="6"/>
                                        </p:tgtEl>
                                        <p:attrNameLst>
                                          <p:attrName>ppt_x</p:attrName>
                                        </p:attrNameLst>
                                      </p:cBhvr>
                                      <p:tavLst>
                                        <p:tav tm="0">
                                          <p:val>
                                            <p:strVal val="ppt_x"/>
                                          </p:val>
                                        </p:tav>
                                        <p:tav tm="100000">
                                          <p:val>
                                            <p:strVal val="ppt_x"/>
                                          </p:val>
                                        </p:tav>
                                      </p:tavLst>
                                    </p:anim>
                                    <p:anim calcmode="lin" valueType="num">
                                      <p:cBhvr additive="base">
                                        <p:cTn id="62" dur="500"/>
                                        <p:tgtEl>
                                          <p:spTgt spid="6"/>
                                        </p:tgtEl>
                                        <p:attrNameLst>
                                          <p:attrName>ppt_y</p:attrName>
                                        </p:attrNameLst>
                                      </p:cBhvr>
                                      <p:tavLst>
                                        <p:tav tm="0">
                                          <p:val>
                                            <p:strVal val="ppt_y"/>
                                          </p:val>
                                        </p:tav>
                                        <p:tav tm="100000">
                                          <p:val>
                                            <p:strVal val="1+ppt_h/2"/>
                                          </p:val>
                                        </p:tav>
                                      </p:tavLst>
                                    </p:anim>
                                    <p:set>
                                      <p:cBhvr>
                                        <p:cTn id="63" dur="1" fill="hold">
                                          <p:stCondLst>
                                            <p:cond delay="499"/>
                                          </p:stCondLst>
                                        </p:cTn>
                                        <p:tgtEl>
                                          <p:spTgt spid="6"/>
                                        </p:tgtEl>
                                        <p:attrNameLst>
                                          <p:attrName>style.visibility</p:attrName>
                                        </p:attrNameLst>
                                      </p:cBhvr>
                                      <p:to>
                                        <p:strVal val="hidden"/>
                                      </p:to>
                                    </p:set>
                                  </p:childTnLst>
                                </p:cTn>
                              </p:par>
                              <p:par>
                                <p:cTn id="64" presetID="2" presetClass="exit" presetSubtype="4" fill="hold" nodeType="withEffect">
                                  <p:stCondLst>
                                    <p:cond delay="0"/>
                                  </p:stCondLst>
                                  <p:childTnLst>
                                    <p:anim calcmode="lin" valueType="num">
                                      <p:cBhvr additive="base">
                                        <p:cTn id="65" dur="500"/>
                                        <p:tgtEl>
                                          <p:spTgt spid="7"/>
                                        </p:tgtEl>
                                        <p:attrNameLst>
                                          <p:attrName>ppt_x</p:attrName>
                                        </p:attrNameLst>
                                      </p:cBhvr>
                                      <p:tavLst>
                                        <p:tav tm="0">
                                          <p:val>
                                            <p:strVal val="ppt_x"/>
                                          </p:val>
                                        </p:tav>
                                        <p:tav tm="100000">
                                          <p:val>
                                            <p:strVal val="ppt_x"/>
                                          </p:val>
                                        </p:tav>
                                      </p:tavLst>
                                    </p:anim>
                                    <p:anim calcmode="lin" valueType="num">
                                      <p:cBhvr additive="base">
                                        <p:cTn id="66" dur="500"/>
                                        <p:tgtEl>
                                          <p:spTgt spid="7"/>
                                        </p:tgtEl>
                                        <p:attrNameLst>
                                          <p:attrName>ppt_y</p:attrName>
                                        </p:attrNameLst>
                                      </p:cBhvr>
                                      <p:tavLst>
                                        <p:tav tm="0">
                                          <p:val>
                                            <p:strVal val="ppt_y"/>
                                          </p:val>
                                        </p:tav>
                                        <p:tav tm="100000">
                                          <p:val>
                                            <p:strVal val="1+ppt_h/2"/>
                                          </p:val>
                                        </p:tav>
                                      </p:tavLst>
                                    </p:anim>
                                    <p:set>
                                      <p:cBhvr>
                                        <p:cTn id="67" dur="1" fill="hold">
                                          <p:stCondLst>
                                            <p:cond delay="499"/>
                                          </p:stCondLst>
                                        </p:cTn>
                                        <p:tgtEl>
                                          <p:spTgt spid="7"/>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32" presetClass="emph" presetSubtype="0" repeatCount="indefinite" fill="hold" nodeType="clickEffect">
                                  <p:stCondLst>
                                    <p:cond delay="0"/>
                                  </p:stCondLst>
                                  <p:endCondLst>
                                    <p:cond evt="onNext" delay="0">
                                      <p:tgtEl>
                                        <p:sldTgt/>
                                      </p:tgtEl>
                                    </p:cond>
                                  </p:endCondLst>
                                  <p:childTnLst>
                                    <p:animRot by="120000">
                                      <p:cBhvr>
                                        <p:cTn id="71" dur="100" fill="hold">
                                          <p:stCondLst>
                                            <p:cond delay="0"/>
                                          </p:stCondLst>
                                        </p:cTn>
                                        <p:tgtEl>
                                          <p:spTgt spid="12"/>
                                        </p:tgtEl>
                                        <p:attrNameLst>
                                          <p:attrName>r</p:attrName>
                                        </p:attrNameLst>
                                      </p:cBhvr>
                                    </p:animRot>
                                    <p:animRot by="-240000">
                                      <p:cBhvr>
                                        <p:cTn id="72" dur="200" fill="hold">
                                          <p:stCondLst>
                                            <p:cond delay="200"/>
                                          </p:stCondLst>
                                        </p:cTn>
                                        <p:tgtEl>
                                          <p:spTgt spid="12"/>
                                        </p:tgtEl>
                                        <p:attrNameLst>
                                          <p:attrName>r</p:attrName>
                                        </p:attrNameLst>
                                      </p:cBhvr>
                                    </p:animRot>
                                    <p:animRot by="240000">
                                      <p:cBhvr>
                                        <p:cTn id="73" dur="200" fill="hold">
                                          <p:stCondLst>
                                            <p:cond delay="400"/>
                                          </p:stCondLst>
                                        </p:cTn>
                                        <p:tgtEl>
                                          <p:spTgt spid="12"/>
                                        </p:tgtEl>
                                        <p:attrNameLst>
                                          <p:attrName>r</p:attrName>
                                        </p:attrNameLst>
                                      </p:cBhvr>
                                    </p:animRot>
                                    <p:animRot by="-240000">
                                      <p:cBhvr>
                                        <p:cTn id="74" dur="200" fill="hold">
                                          <p:stCondLst>
                                            <p:cond delay="600"/>
                                          </p:stCondLst>
                                        </p:cTn>
                                        <p:tgtEl>
                                          <p:spTgt spid="12"/>
                                        </p:tgtEl>
                                        <p:attrNameLst>
                                          <p:attrName>r</p:attrName>
                                        </p:attrNameLst>
                                      </p:cBhvr>
                                    </p:animRot>
                                    <p:animRot by="120000">
                                      <p:cBhvr>
                                        <p:cTn id="75" dur="200" fill="hold">
                                          <p:stCondLst>
                                            <p:cond delay="800"/>
                                          </p:stCondLst>
                                        </p:cTn>
                                        <p:tgtEl>
                                          <p:spTgt spid="12"/>
                                        </p:tgtEl>
                                        <p:attrNameLst>
                                          <p:attrName>r</p:attrName>
                                        </p:attrNameLst>
                                      </p:cBhvr>
                                    </p:animRot>
                                  </p:childTnLst>
                                </p:cTn>
                              </p:par>
                              <p:par>
                                <p:cTn id="76" presetID="35" presetClass="path" presetSubtype="0" accel="50000" decel="50000" fill="hold" nodeType="withEffect">
                                  <p:stCondLst>
                                    <p:cond delay="0"/>
                                  </p:stCondLst>
                                  <p:childTnLst>
                                    <p:animMotion origin="layout" path="M 0 -2.21452E-6 L -1.34167 0.00116 " pathEditMode="relative" rAng="0" ptsTypes="AA">
                                      <p:cBhvr>
                                        <p:cTn id="77" dur="4000" fill="hold"/>
                                        <p:tgtEl>
                                          <p:spTgt spid="12"/>
                                        </p:tgtEl>
                                        <p:attrNameLst>
                                          <p:attrName>ppt_x</p:attrName>
                                          <p:attrName>ppt_y</p:attrName>
                                        </p:attrNameLst>
                                      </p:cBhvr>
                                      <p:rCtr x="-67083" y="46"/>
                                    </p:animMotion>
                                  </p:childTnLst>
                                  <p:subTnLst>
                                    <p:set>
                                      <p:cBhvr override="childStyle">
                                        <p:cTn dur="1" fill="hold" display="0" masterRel="sameClick" afterEffect="1">
                                          <p:stCondLst>
                                            <p:cond evt="end" delay="0">
                                              <p:tn val="76"/>
                                            </p:cond>
                                          </p:stCondLst>
                                        </p:cTn>
                                        <p:tgtEl>
                                          <p:spTgt spid="12"/>
                                        </p:tgtEl>
                                        <p:attrNameLst>
                                          <p:attrName>style.visibility</p:attrName>
                                        </p:attrNameLst>
                                      </p:cBhvr>
                                      <p:to>
                                        <p:strVal val="hidden"/>
                                      </p:to>
                                    </p:set>
                                  </p:sub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5"/>
                                        </p:tgtEl>
                                        <p:attrNameLst>
                                          <p:attrName>style.visibility</p:attrName>
                                        </p:attrNameLst>
                                      </p:cBhvr>
                                      <p:to>
                                        <p:strVal val="visible"/>
                                      </p:to>
                                    </p:set>
                                    <p:anim calcmode="lin" valueType="num">
                                      <p:cBhvr additive="base">
                                        <p:cTn id="82" dur="500" fill="hold"/>
                                        <p:tgtEl>
                                          <p:spTgt spid="5"/>
                                        </p:tgtEl>
                                        <p:attrNameLst>
                                          <p:attrName>ppt_x</p:attrName>
                                        </p:attrNameLst>
                                      </p:cBhvr>
                                      <p:tavLst>
                                        <p:tav tm="0">
                                          <p:val>
                                            <p:strVal val="#ppt_x"/>
                                          </p:val>
                                        </p:tav>
                                        <p:tav tm="100000">
                                          <p:val>
                                            <p:strVal val="#ppt_x"/>
                                          </p:val>
                                        </p:tav>
                                      </p:tavLst>
                                    </p:anim>
                                    <p:anim calcmode="lin" valueType="num">
                                      <p:cBhvr additive="base">
                                        <p:cTn id="83" dur="500" fill="hold"/>
                                        <p:tgtEl>
                                          <p:spTgt spid="5"/>
                                        </p:tgtEl>
                                        <p:attrNameLst>
                                          <p:attrName>ppt_y</p:attrName>
                                        </p:attrNameLst>
                                      </p:cBhvr>
                                      <p:tavLst>
                                        <p:tav tm="0">
                                          <p:val>
                                            <p:strVal val="1+#ppt_h/2"/>
                                          </p:val>
                                        </p:tav>
                                        <p:tav tm="100000">
                                          <p:val>
                                            <p:strVal val="#ppt_y"/>
                                          </p:val>
                                        </p:tav>
                                      </p:tavLst>
                                    </p:anim>
                                  </p:childTnLst>
                                </p:cTn>
                              </p:par>
                              <p:par>
                                <p:cTn id="84" presetID="2" presetClass="entr" presetSubtype="4" fill="hold" nodeType="withEffect">
                                  <p:stCondLst>
                                    <p:cond delay="0"/>
                                  </p:stCondLst>
                                  <p:childTnLst>
                                    <p:set>
                                      <p:cBhvr>
                                        <p:cTn id="85" dur="1" fill="hold">
                                          <p:stCondLst>
                                            <p:cond delay="0"/>
                                          </p:stCondLst>
                                        </p:cTn>
                                        <p:tgtEl>
                                          <p:spTgt spid="6"/>
                                        </p:tgtEl>
                                        <p:attrNameLst>
                                          <p:attrName>style.visibility</p:attrName>
                                        </p:attrNameLst>
                                      </p:cBhvr>
                                      <p:to>
                                        <p:strVal val="visible"/>
                                      </p:to>
                                    </p:set>
                                    <p:anim calcmode="lin" valueType="num">
                                      <p:cBhvr additive="base">
                                        <p:cTn id="86" dur="500" fill="hold"/>
                                        <p:tgtEl>
                                          <p:spTgt spid="6"/>
                                        </p:tgtEl>
                                        <p:attrNameLst>
                                          <p:attrName>ppt_x</p:attrName>
                                        </p:attrNameLst>
                                      </p:cBhvr>
                                      <p:tavLst>
                                        <p:tav tm="0">
                                          <p:val>
                                            <p:strVal val="#ppt_x"/>
                                          </p:val>
                                        </p:tav>
                                        <p:tav tm="100000">
                                          <p:val>
                                            <p:strVal val="#ppt_x"/>
                                          </p:val>
                                        </p:tav>
                                      </p:tavLst>
                                    </p:anim>
                                    <p:anim calcmode="lin" valueType="num">
                                      <p:cBhvr additive="base">
                                        <p:cTn id="87" dur="500" fill="hold"/>
                                        <p:tgtEl>
                                          <p:spTgt spid="6"/>
                                        </p:tgtEl>
                                        <p:attrNameLst>
                                          <p:attrName>ppt_y</p:attrName>
                                        </p:attrNameLst>
                                      </p:cBhvr>
                                      <p:tavLst>
                                        <p:tav tm="0">
                                          <p:val>
                                            <p:strVal val="1+#ppt_h/2"/>
                                          </p:val>
                                        </p:tav>
                                        <p:tav tm="100000">
                                          <p:val>
                                            <p:strVal val="#ppt_y"/>
                                          </p:val>
                                        </p:tav>
                                      </p:tavLst>
                                    </p:anim>
                                  </p:childTnLst>
                                </p:cTn>
                              </p:par>
                              <p:par>
                                <p:cTn id="88" presetID="2" presetClass="entr" presetSubtype="4" fill="hold" nodeType="withEffect">
                                  <p:stCondLst>
                                    <p:cond delay="0"/>
                                  </p:stCondLst>
                                  <p:childTnLst>
                                    <p:set>
                                      <p:cBhvr>
                                        <p:cTn id="89" dur="1" fill="hold">
                                          <p:stCondLst>
                                            <p:cond delay="0"/>
                                          </p:stCondLst>
                                        </p:cTn>
                                        <p:tgtEl>
                                          <p:spTgt spid="7"/>
                                        </p:tgtEl>
                                        <p:attrNameLst>
                                          <p:attrName>style.visibility</p:attrName>
                                        </p:attrNameLst>
                                      </p:cBhvr>
                                      <p:to>
                                        <p:strVal val="visible"/>
                                      </p:to>
                                    </p:set>
                                    <p:anim calcmode="lin" valueType="num">
                                      <p:cBhvr additive="base">
                                        <p:cTn id="90" dur="500" fill="hold"/>
                                        <p:tgtEl>
                                          <p:spTgt spid="7"/>
                                        </p:tgtEl>
                                        <p:attrNameLst>
                                          <p:attrName>ppt_x</p:attrName>
                                        </p:attrNameLst>
                                      </p:cBhvr>
                                      <p:tavLst>
                                        <p:tav tm="0">
                                          <p:val>
                                            <p:strVal val="#ppt_x"/>
                                          </p:val>
                                        </p:tav>
                                        <p:tav tm="100000">
                                          <p:val>
                                            <p:strVal val="#ppt_x"/>
                                          </p:val>
                                        </p:tav>
                                      </p:tavLst>
                                    </p:anim>
                                    <p:anim calcmode="lin" valueType="num">
                                      <p:cBhvr additive="base">
                                        <p:cTn id="91" dur="500" fill="hold"/>
                                        <p:tgtEl>
                                          <p:spTgt spid="7"/>
                                        </p:tgtEl>
                                        <p:attrNameLst>
                                          <p:attrName>ppt_y</p:attrName>
                                        </p:attrNameLst>
                                      </p:cBhvr>
                                      <p:tavLst>
                                        <p:tav tm="0">
                                          <p:val>
                                            <p:strVal val="1+#ppt_h/2"/>
                                          </p:val>
                                        </p:tav>
                                        <p:tav tm="100000">
                                          <p:val>
                                            <p:strVal val="#ppt_y"/>
                                          </p:val>
                                        </p:tav>
                                      </p:tavLst>
                                    </p:anim>
                                  </p:childTnLst>
                                </p:cTn>
                              </p:par>
                            </p:childTnLst>
                          </p:cTn>
                        </p:par>
                        <p:par>
                          <p:cTn id="92" fill="hold">
                            <p:stCondLst>
                              <p:cond delay="500"/>
                            </p:stCondLst>
                            <p:childTnLst>
                              <p:par>
                                <p:cTn id="93" presetID="32" presetClass="emph" presetSubtype="0" repeatCount="indefinite" fill="hold" nodeType="afterEffect">
                                  <p:stCondLst>
                                    <p:cond delay="800"/>
                                  </p:stCondLst>
                                  <p:childTnLst>
                                    <p:animRot by="120000">
                                      <p:cBhvr>
                                        <p:cTn id="94" dur="50" fill="hold">
                                          <p:stCondLst>
                                            <p:cond delay="0"/>
                                          </p:stCondLst>
                                        </p:cTn>
                                        <p:tgtEl>
                                          <p:spTgt spid="13"/>
                                        </p:tgtEl>
                                        <p:attrNameLst>
                                          <p:attrName>r</p:attrName>
                                        </p:attrNameLst>
                                      </p:cBhvr>
                                    </p:animRot>
                                    <p:animRot by="-240000">
                                      <p:cBhvr>
                                        <p:cTn id="95" dur="100" fill="hold">
                                          <p:stCondLst>
                                            <p:cond delay="100"/>
                                          </p:stCondLst>
                                        </p:cTn>
                                        <p:tgtEl>
                                          <p:spTgt spid="13"/>
                                        </p:tgtEl>
                                        <p:attrNameLst>
                                          <p:attrName>r</p:attrName>
                                        </p:attrNameLst>
                                      </p:cBhvr>
                                    </p:animRot>
                                    <p:animRot by="240000">
                                      <p:cBhvr>
                                        <p:cTn id="96" dur="100" fill="hold">
                                          <p:stCondLst>
                                            <p:cond delay="200"/>
                                          </p:stCondLst>
                                        </p:cTn>
                                        <p:tgtEl>
                                          <p:spTgt spid="13"/>
                                        </p:tgtEl>
                                        <p:attrNameLst>
                                          <p:attrName>r</p:attrName>
                                        </p:attrNameLst>
                                      </p:cBhvr>
                                    </p:animRot>
                                    <p:animRot by="-240000">
                                      <p:cBhvr>
                                        <p:cTn id="97" dur="100" fill="hold">
                                          <p:stCondLst>
                                            <p:cond delay="300"/>
                                          </p:stCondLst>
                                        </p:cTn>
                                        <p:tgtEl>
                                          <p:spTgt spid="13"/>
                                        </p:tgtEl>
                                        <p:attrNameLst>
                                          <p:attrName>r</p:attrName>
                                        </p:attrNameLst>
                                      </p:cBhvr>
                                    </p:animRot>
                                    <p:animRot by="120000">
                                      <p:cBhvr>
                                        <p:cTn id="98" dur="100" fill="hold">
                                          <p:stCondLst>
                                            <p:cond delay="400"/>
                                          </p:stCondLst>
                                        </p:cTn>
                                        <p:tgtEl>
                                          <p:spTgt spid="13"/>
                                        </p:tgtEl>
                                        <p:attrNameLst>
                                          <p:attrName>r</p:attrName>
                                        </p:attrNameLst>
                                      </p:cBhvr>
                                    </p:animRot>
                                  </p:childTnLst>
                                </p:cTn>
                              </p:par>
                              <p:par>
                                <p:cTn id="99" presetID="32" presetClass="emph" presetSubtype="0" repeatCount="indefinite" fill="hold" nodeType="withEffect">
                                  <p:stCondLst>
                                    <p:cond delay="800"/>
                                  </p:stCondLst>
                                  <p:endCondLst>
                                    <p:cond evt="onNext" delay="0">
                                      <p:tgtEl>
                                        <p:sldTgt/>
                                      </p:tgtEl>
                                    </p:cond>
                                  </p:endCondLst>
                                  <p:childTnLst>
                                    <p:animRot by="120000">
                                      <p:cBhvr>
                                        <p:cTn id="100" dur="100" fill="hold">
                                          <p:stCondLst>
                                            <p:cond delay="0"/>
                                          </p:stCondLst>
                                        </p:cTn>
                                        <p:tgtEl>
                                          <p:spTgt spid="14"/>
                                        </p:tgtEl>
                                        <p:attrNameLst>
                                          <p:attrName>r</p:attrName>
                                        </p:attrNameLst>
                                      </p:cBhvr>
                                    </p:animRot>
                                    <p:animRot by="-240000">
                                      <p:cBhvr>
                                        <p:cTn id="101" dur="200" fill="hold">
                                          <p:stCondLst>
                                            <p:cond delay="200"/>
                                          </p:stCondLst>
                                        </p:cTn>
                                        <p:tgtEl>
                                          <p:spTgt spid="14"/>
                                        </p:tgtEl>
                                        <p:attrNameLst>
                                          <p:attrName>r</p:attrName>
                                        </p:attrNameLst>
                                      </p:cBhvr>
                                    </p:animRot>
                                    <p:animRot by="240000">
                                      <p:cBhvr>
                                        <p:cTn id="102" dur="200" fill="hold">
                                          <p:stCondLst>
                                            <p:cond delay="400"/>
                                          </p:stCondLst>
                                        </p:cTn>
                                        <p:tgtEl>
                                          <p:spTgt spid="14"/>
                                        </p:tgtEl>
                                        <p:attrNameLst>
                                          <p:attrName>r</p:attrName>
                                        </p:attrNameLst>
                                      </p:cBhvr>
                                    </p:animRot>
                                    <p:animRot by="-240000">
                                      <p:cBhvr>
                                        <p:cTn id="103" dur="200" fill="hold">
                                          <p:stCondLst>
                                            <p:cond delay="600"/>
                                          </p:stCondLst>
                                        </p:cTn>
                                        <p:tgtEl>
                                          <p:spTgt spid="14"/>
                                        </p:tgtEl>
                                        <p:attrNameLst>
                                          <p:attrName>r</p:attrName>
                                        </p:attrNameLst>
                                      </p:cBhvr>
                                    </p:animRot>
                                    <p:animRot by="120000">
                                      <p:cBhvr>
                                        <p:cTn id="104" dur="200" fill="hold">
                                          <p:stCondLst>
                                            <p:cond delay="800"/>
                                          </p:stCondLst>
                                        </p:cTn>
                                        <p:tgtEl>
                                          <p:spTgt spid="14"/>
                                        </p:tgtEl>
                                        <p:attrNameLst>
                                          <p:attrName>r</p:attrName>
                                        </p:attrNameLst>
                                      </p:cBhvr>
                                    </p:animRot>
                                  </p:childTnLst>
                                </p:cTn>
                              </p:par>
                              <p:par>
                                <p:cTn id="105" presetID="32" presetClass="emph" presetSubtype="0" repeatCount="indefinite" fill="hold" nodeType="withEffect">
                                  <p:stCondLst>
                                    <p:cond delay="800"/>
                                  </p:stCondLst>
                                  <p:endCondLst>
                                    <p:cond evt="onNext" delay="0">
                                      <p:tgtEl>
                                        <p:sldTgt/>
                                      </p:tgtEl>
                                    </p:cond>
                                  </p:endCondLst>
                                  <p:childTnLst>
                                    <p:animRot by="120000">
                                      <p:cBhvr>
                                        <p:cTn id="106" dur="120" fill="hold">
                                          <p:stCondLst>
                                            <p:cond delay="0"/>
                                          </p:stCondLst>
                                        </p:cTn>
                                        <p:tgtEl>
                                          <p:spTgt spid="15"/>
                                        </p:tgtEl>
                                        <p:attrNameLst>
                                          <p:attrName>r</p:attrName>
                                        </p:attrNameLst>
                                      </p:cBhvr>
                                    </p:animRot>
                                    <p:animRot by="-240000">
                                      <p:cBhvr>
                                        <p:cTn id="107" dur="240" fill="hold">
                                          <p:stCondLst>
                                            <p:cond delay="240"/>
                                          </p:stCondLst>
                                        </p:cTn>
                                        <p:tgtEl>
                                          <p:spTgt spid="15"/>
                                        </p:tgtEl>
                                        <p:attrNameLst>
                                          <p:attrName>r</p:attrName>
                                        </p:attrNameLst>
                                      </p:cBhvr>
                                    </p:animRot>
                                    <p:animRot by="240000">
                                      <p:cBhvr>
                                        <p:cTn id="108" dur="240" fill="hold">
                                          <p:stCondLst>
                                            <p:cond delay="480"/>
                                          </p:stCondLst>
                                        </p:cTn>
                                        <p:tgtEl>
                                          <p:spTgt spid="15"/>
                                        </p:tgtEl>
                                        <p:attrNameLst>
                                          <p:attrName>r</p:attrName>
                                        </p:attrNameLst>
                                      </p:cBhvr>
                                    </p:animRot>
                                    <p:animRot by="-240000">
                                      <p:cBhvr>
                                        <p:cTn id="109" dur="240" fill="hold">
                                          <p:stCondLst>
                                            <p:cond delay="720"/>
                                          </p:stCondLst>
                                        </p:cTn>
                                        <p:tgtEl>
                                          <p:spTgt spid="15"/>
                                        </p:tgtEl>
                                        <p:attrNameLst>
                                          <p:attrName>r</p:attrName>
                                        </p:attrNameLst>
                                      </p:cBhvr>
                                    </p:animRot>
                                    <p:animRot by="120000">
                                      <p:cBhvr>
                                        <p:cTn id="110" dur="240" fill="hold">
                                          <p:stCondLst>
                                            <p:cond delay="960"/>
                                          </p:stCondLst>
                                        </p:cTn>
                                        <p:tgtEl>
                                          <p:spTgt spid="15"/>
                                        </p:tgtEl>
                                        <p:attrNameLst>
                                          <p:attrName>r</p:attrName>
                                        </p:attrNameLst>
                                      </p:cBhvr>
                                    </p:animRot>
                                  </p:childTnLst>
                                </p:cTn>
                              </p:par>
                              <p:par>
                                <p:cTn id="111" presetID="32" presetClass="emph" presetSubtype="0" repeatCount="indefinite" fill="hold" nodeType="withEffect">
                                  <p:stCondLst>
                                    <p:cond delay="800"/>
                                  </p:stCondLst>
                                  <p:endCondLst>
                                    <p:cond evt="onNext" delay="0">
                                      <p:tgtEl>
                                        <p:sldTgt/>
                                      </p:tgtEl>
                                    </p:cond>
                                  </p:endCondLst>
                                  <p:childTnLst>
                                    <p:animRot by="120000">
                                      <p:cBhvr>
                                        <p:cTn id="112" dur="100" fill="hold">
                                          <p:stCondLst>
                                            <p:cond delay="0"/>
                                          </p:stCondLst>
                                        </p:cTn>
                                        <p:tgtEl>
                                          <p:spTgt spid="16"/>
                                        </p:tgtEl>
                                        <p:attrNameLst>
                                          <p:attrName>r</p:attrName>
                                        </p:attrNameLst>
                                      </p:cBhvr>
                                    </p:animRot>
                                    <p:animRot by="-240000">
                                      <p:cBhvr>
                                        <p:cTn id="113" dur="200" fill="hold">
                                          <p:stCondLst>
                                            <p:cond delay="200"/>
                                          </p:stCondLst>
                                        </p:cTn>
                                        <p:tgtEl>
                                          <p:spTgt spid="16"/>
                                        </p:tgtEl>
                                        <p:attrNameLst>
                                          <p:attrName>r</p:attrName>
                                        </p:attrNameLst>
                                      </p:cBhvr>
                                    </p:animRot>
                                    <p:animRot by="240000">
                                      <p:cBhvr>
                                        <p:cTn id="114" dur="200" fill="hold">
                                          <p:stCondLst>
                                            <p:cond delay="400"/>
                                          </p:stCondLst>
                                        </p:cTn>
                                        <p:tgtEl>
                                          <p:spTgt spid="16"/>
                                        </p:tgtEl>
                                        <p:attrNameLst>
                                          <p:attrName>r</p:attrName>
                                        </p:attrNameLst>
                                      </p:cBhvr>
                                    </p:animRot>
                                    <p:animRot by="-240000">
                                      <p:cBhvr>
                                        <p:cTn id="115" dur="200" fill="hold">
                                          <p:stCondLst>
                                            <p:cond delay="600"/>
                                          </p:stCondLst>
                                        </p:cTn>
                                        <p:tgtEl>
                                          <p:spTgt spid="16"/>
                                        </p:tgtEl>
                                        <p:attrNameLst>
                                          <p:attrName>r</p:attrName>
                                        </p:attrNameLst>
                                      </p:cBhvr>
                                    </p:animRot>
                                    <p:animRot by="120000">
                                      <p:cBhvr>
                                        <p:cTn id="116" dur="200" fill="hold">
                                          <p:stCondLst>
                                            <p:cond delay="800"/>
                                          </p:stCondLst>
                                        </p:cTn>
                                        <p:tgtEl>
                                          <p:spTgt spid="16"/>
                                        </p:tgtEl>
                                        <p:attrNameLst>
                                          <p:attrName>r</p:attrName>
                                        </p:attrNameLst>
                                      </p:cBhvr>
                                    </p:animRot>
                                  </p:childTnLst>
                                </p:cTn>
                              </p:par>
                              <p:par>
                                <p:cTn id="117" presetID="35" presetClass="path" presetSubtype="0" accel="50000" decel="50000" fill="hold" nodeType="withEffect">
                                  <p:stCondLst>
                                    <p:cond delay="800"/>
                                  </p:stCondLst>
                                  <p:childTnLst>
                                    <p:animMotion origin="layout" path="M -3.33333E-6 -5.40915E-7 L -1.30833 -0.01387 " pathEditMode="relative" rAng="0" ptsTypes="AA">
                                      <p:cBhvr>
                                        <p:cTn id="118" dur="4000" fill="hold"/>
                                        <p:tgtEl>
                                          <p:spTgt spid="13"/>
                                        </p:tgtEl>
                                        <p:attrNameLst>
                                          <p:attrName>ppt_x</p:attrName>
                                          <p:attrName>ppt_y</p:attrName>
                                        </p:attrNameLst>
                                      </p:cBhvr>
                                      <p:rCtr x="-65417" y="-693"/>
                                    </p:animMotion>
                                  </p:childTnLst>
                                  <p:subTnLst>
                                    <p:set>
                                      <p:cBhvr override="childStyle">
                                        <p:cTn dur="1" fill="hold" display="0" masterRel="sameClick" afterEffect="1">
                                          <p:stCondLst>
                                            <p:cond evt="end" delay="0">
                                              <p:tn val="117"/>
                                            </p:cond>
                                          </p:stCondLst>
                                        </p:cTn>
                                        <p:tgtEl>
                                          <p:spTgt spid="13"/>
                                        </p:tgtEl>
                                        <p:attrNameLst>
                                          <p:attrName>style.visibility</p:attrName>
                                        </p:attrNameLst>
                                      </p:cBhvr>
                                      <p:to>
                                        <p:strVal val="hidden"/>
                                      </p:to>
                                    </p:set>
                                  </p:subTnLst>
                                </p:cTn>
                              </p:par>
                              <p:par>
                                <p:cTn id="119" presetID="35" presetClass="path" presetSubtype="0" accel="50000" decel="50000" fill="hold" nodeType="withEffect">
                                  <p:stCondLst>
                                    <p:cond delay="800"/>
                                  </p:stCondLst>
                                  <p:childTnLst>
                                    <p:animMotion origin="layout" path="M 0 -2.21452E-6 L -1.34167 0.00116 " pathEditMode="relative" rAng="0" ptsTypes="AA">
                                      <p:cBhvr>
                                        <p:cTn id="120" dur="4000" fill="hold"/>
                                        <p:tgtEl>
                                          <p:spTgt spid="14"/>
                                        </p:tgtEl>
                                        <p:attrNameLst>
                                          <p:attrName>ppt_x</p:attrName>
                                          <p:attrName>ppt_y</p:attrName>
                                        </p:attrNameLst>
                                      </p:cBhvr>
                                      <p:rCtr x="-67083" y="46"/>
                                    </p:animMotion>
                                  </p:childTnLst>
                                  <p:subTnLst>
                                    <p:set>
                                      <p:cBhvr override="childStyle">
                                        <p:cTn dur="1" fill="hold" display="0" masterRel="sameClick" afterEffect="1">
                                          <p:stCondLst>
                                            <p:cond evt="end" delay="0">
                                              <p:tn val="119"/>
                                            </p:cond>
                                          </p:stCondLst>
                                        </p:cTn>
                                        <p:tgtEl>
                                          <p:spTgt spid="14"/>
                                        </p:tgtEl>
                                        <p:attrNameLst>
                                          <p:attrName>style.visibility</p:attrName>
                                        </p:attrNameLst>
                                      </p:cBhvr>
                                      <p:to>
                                        <p:strVal val="hidden"/>
                                      </p:to>
                                    </p:set>
                                  </p:subTnLst>
                                </p:cTn>
                              </p:par>
                              <p:par>
                                <p:cTn id="121" presetID="35" presetClass="path" presetSubtype="0" accel="50000" decel="50000" fill="hold" nodeType="withEffect">
                                  <p:stCondLst>
                                    <p:cond delay="800"/>
                                  </p:stCondLst>
                                  <p:childTnLst>
                                    <p:animMotion origin="layout" path="M -8.33333E-7 -2.86639E-6 L -1.30677 0.00671 " pathEditMode="relative" rAng="0" ptsTypes="AA">
                                      <p:cBhvr>
                                        <p:cTn id="122" dur="4000" fill="hold"/>
                                        <p:tgtEl>
                                          <p:spTgt spid="15"/>
                                        </p:tgtEl>
                                        <p:attrNameLst>
                                          <p:attrName>ppt_x</p:attrName>
                                          <p:attrName>ppt_y</p:attrName>
                                        </p:attrNameLst>
                                      </p:cBhvr>
                                      <p:rCtr x="-65347" y="324"/>
                                    </p:animMotion>
                                  </p:childTnLst>
                                  <p:subTnLst>
                                    <p:set>
                                      <p:cBhvr override="childStyle">
                                        <p:cTn dur="1" fill="hold" display="0" masterRel="sameClick" afterEffect="1">
                                          <p:stCondLst>
                                            <p:cond evt="end" delay="0">
                                              <p:tn val="121"/>
                                            </p:cond>
                                          </p:stCondLst>
                                        </p:cTn>
                                        <p:tgtEl>
                                          <p:spTgt spid="15"/>
                                        </p:tgtEl>
                                        <p:attrNameLst>
                                          <p:attrName>style.visibility</p:attrName>
                                        </p:attrNameLst>
                                      </p:cBhvr>
                                      <p:to>
                                        <p:strVal val="hidden"/>
                                      </p:to>
                                    </p:set>
                                  </p:subTnLst>
                                </p:cTn>
                              </p:par>
                              <p:par>
                                <p:cTn id="123" presetID="35" presetClass="path" presetSubtype="0" accel="50000" decel="50000" fill="hold" nodeType="withEffect">
                                  <p:stCondLst>
                                    <p:cond delay="800"/>
                                  </p:stCondLst>
                                  <p:childTnLst>
                                    <p:animMotion origin="layout" path="M -0.03108 0.0125 L -1.41163 0.00231 " pathEditMode="relative" rAng="0" ptsTypes="AA">
                                      <p:cBhvr>
                                        <p:cTn id="124" dur="4000" fill="hold"/>
                                        <p:tgtEl>
                                          <p:spTgt spid="16"/>
                                        </p:tgtEl>
                                        <p:attrNameLst>
                                          <p:attrName>ppt_x</p:attrName>
                                          <p:attrName>ppt_y</p:attrName>
                                        </p:attrNameLst>
                                      </p:cBhvr>
                                      <p:rCtr x="-69028" y="-509"/>
                                    </p:animMotion>
                                  </p:childTnLst>
                                  <p:subTnLst>
                                    <p:set>
                                      <p:cBhvr override="childStyle">
                                        <p:cTn dur="1" fill="hold" display="0" masterRel="sameClick" afterEffect="1">
                                          <p:stCondLst>
                                            <p:cond evt="end" delay="0">
                                              <p:tn val="123"/>
                                            </p:cond>
                                          </p:stCondLst>
                                        </p:cTn>
                                        <p:tgtEl>
                                          <p:spTgt spid="1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I figure out how to address those needs?</a:t>
            </a:r>
          </a:p>
        </p:txBody>
      </p:sp>
      <p:sp>
        <p:nvSpPr>
          <p:cNvPr id="3" name="Content Placeholder 2"/>
          <p:cNvSpPr>
            <a:spLocks noGrp="1"/>
          </p:cNvSpPr>
          <p:nvPr>
            <p:ph sz="quarter" idx="1"/>
          </p:nvPr>
        </p:nvSpPr>
        <p:spPr/>
        <p:txBody>
          <a:bodyPr>
            <a:normAutofit lnSpcReduction="10000"/>
          </a:bodyPr>
          <a:lstStyle/>
          <a:p>
            <a:pPr lvl="0"/>
            <a:r>
              <a:rPr lang="en-US" dirty="0" smtClean="0"/>
              <a:t>Future State: </a:t>
            </a:r>
          </a:p>
          <a:p>
            <a:pPr lvl="1"/>
            <a:r>
              <a:rPr lang="en-US" dirty="0" smtClean="0"/>
              <a:t>Develop </a:t>
            </a:r>
            <a:r>
              <a:rPr lang="en-US" dirty="0"/>
              <a:t>partnerships with two other organizations</a:t>
            </a:r>
          </a:p>
          <a:p>
            <a:pPr lvl="0"/>
            <a:r>
              <a:rPr lang="en-US" dirty="0" smtClean="0"/>
              <a:t>Current State: </a:t>
            </a:r>
          </a:p>
          <a:p>
            <a:pPr lvl="1"/>
            <a:r>
              <a:rPr lang="en-US" dirty="0" smtClean="0"/>
              <a:t>My </a:t>
            </a:r>
            <a:r>
              <a:rPr lang="en-US" dirty="0"/>
              <a:t>organization currently has no partnerships</a:t>
            </a:r>
          </a:p>
          <a:p>
            <a:pPr lvl="0"/>
            <a:r>
              <a:rPr lang="en-US" dirty="0" smtClean="0"/>
              <a:t>Bridge the gap</a:t>
            </a:r>
            <a:endParaRPr lang="en-US" dirty="0"/>
          </a:p>
          <a:p>
            <a:pPr lvl="1"/>
            <a:r>
              <a:rPr lang="en-US" dirty="0"/>
              <a:t>Research local organizations with similar missions</a:t>
            </a:r>
          </a:p>
          <a:p>
            <a:pPr lvl="1"/>
            <a:r>
              <a:rPr lang="en-US" dirty="0"/>
              <a:t>Find events or programs that are similar to your organizations</a:t>
            </a:r>
          </a:p>
          <a:p>
            <a:pPr lvl="1"/>
            <a:r>
              <a:rPr lang="en-US" dirty="0"/>
              <a:t>Develop a partnership proposal describing how both organizations can combine resources to achieve the same goals</a:t>
            </a:r>
          </a:p>
          <a:p>
            <a:pPr lvl="1"/>
            <a:r>
              <a:rPr lang="en-US" dirty="0"/>
              <a:t>Reach out to desired organization and set up a time to meet and discuss this opportunity</a:t>
            </a:r>
          </a:p>
          <a:p>
            <a:pPr lvl="1"/>
            <a:r>
              <a:rPr lang="en-US" dirty="0"/>
              <a:t>Allocate work load between both organizations</a:t>
            </a:r>
          </a:p>
          <a:p>
            <a:endParaRPr lang="en-US" dirty="0"/>
          </a:p>
        </p:txBody>
      </p:sp>
    </p:spTree>
    <p:extLst>
      <p:ext uri="{BB962C8B-B14F-4D97-AF65-F5344CB8AC3E}">
        <p14:creationId xmlns:p14="http://schemas.microsoft.com/office/powerpoint/2010/main" val="2483025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Where </a:t>
            </a:r>
            <a:r>
              <a:rPr lang="en-US" dirty="0" smtClean="0"/>
              <a:t>in my organization can </a:t>
            </a:r>
            <a:r>
              <a:rPr lang="en-US" dirty="0"/>
              <a:t>I build capacity</a:t>
            </a:r>
            <a:r>
              <a:rPr lang="en-US" dirty="0" smtClean="0"/>
              <a:t>?</a:t>
            </a:r>
            <a:endParaRPr lang="en-US" dirty="0"/>
          </a:p>
        </p:txBody>
      </p:sp>
      <p:sp>
        <p:nvSpPr>
          <p:cNvPr id="3" name="Content Placeholder 2"/>
          <p:cNvSpPr>
            <a:spLocks noGrp="1"/>
          </p:cNvSpPr>
          <p:nvPr>
            <p:ph sz="quarter" idx="1"/>
          </p:nvPr>
        </p:nvSpPr>
        <p:spPr>
          <a:xfrm>
            <a:off x="457200" y="1219200"/>
            <a:ext cx="4648200" cy="4937760"/>
          </a:xfrm>
        </p:spPr>
        <p:txBody>
          <a:bodyPr>
            <a:normAutofit/>
          </a:bodyPr>
          <a:lstStyle/>
          <a:p>
            <a:pPr>
              <a:spcAft>
                <a:spcPts val="1800"/>
              </a:spcAft>
            </a:pPr>
            <a:r>
              <a:rPr lang="en-US" sz="2400" dirty="0"/>
              <a:t>Operations &amp; </a:t>
            </a:r>
            <a:r>
              <a:rPr lang="en-US" sz="2400" dirty="0" smtClean="0"/>
              <a:t>Governance</a:t>
            </a:r>
            <a:endParaRPr lang="en-US" sz="2400" dirty="0"/>
          </a:p>
          <a:p>
            <a:pPr>
              <a:spcAft>
                <a:spcPts val="1800"/>
              </a:spcAft>
            </a:pPr>
            <a:r>
              <a:rPr lang="en-US" sz="2400" dirty="0"/>
              <a:t>Planning &amp; Programs </a:t>
            </a:r>
          </a:p>
          <a:p>
            <a:pPr>
              <a:spcAft>
                <a:spcPts val="1800"/>
              </a:spcAft>
            </a:pPr>
            <a:r>
              <a:rPr lang="en-US" sz="2400" dirty="0"/>
              <a:t>Marketing </a:t>
            </a:r>
          </a:p>
          <a:p>
            <a:pPr>
              <a:spcAft>
                <a:spcPts val="1800"/>
              </a:spcAft>
            </a:pPr>
            <a:r>
              <a:rPr lang="en-US" sz="2400" dirty="0"/>
              <a:t>Networking &amp; Advocacy </a:t>
            </a:r>
          </a:p>
          <a:p>
            <a:pPr>
              <a:spcAft>
                <a:spcPts val="1800"/>
              </a:spcAft>
            </a:pPr>
            <a:r>
              <a:rPr lang="en-US" sz="2400" dirty="0"/>
              <a:t>Information Technology </a:t>
            </a:r>
          </a:p>
          <a:p>
            <a:pPr>
              <a:spcAft>
                <a:spcPts val="1800"/>
              </a:spcAft>
            </a:pPr>
            <a:r>
              <a:rPr lang="en-US" sz="2400" dirty="0"/>
              <a:t>Human Resources </a:t>
            </a:r>
            <a:endParaRPr lang="en-US" sz="2400" dirty="0" smtClean="0"/>
          </a:p>
          <a:p>
            <a:pPr>
              <a:spcAft>
                <a:spcPts val="1800"/>
              </a:spcAft>
            </a:pPr>
            <a:r>
              <a:rPr lang="en-US" sz="2400" dirty="0"/>
              <a:t>Financial Resources </a:t>
            </a:r>
          </a:p>
          <a:p>
            <a:endParaRPr lang="en-US" sz="2400" dirty="0"/>
          </a:p>
        </p:txBody>
      </p:sp>
      <p:sp>
        <p:nvSpPr>
          <p:cNvPr id="4" name="Content Placeholder 3"/>
          <p:cNvSpPr>
            <a:spLocks noGrp="1"/>
          </p:cNvSpPr>
          <p:nvPr>
            <p:ph sz="quarter" idx="2"/>
          </p:nvPr>
        </p:nvSpPr>
        <p:spPr/>
        <p:txBody>
          <a:bodyPr/>
          <a:lstStyle/>
          <a:p>
            <a:pPr>
              <a:spcAft>
                <a:spcPts val="1200"/>
              </a:spcAft>
            </a:pPr>
            <a:r>
              <a:rPr lang="en-US" dirty="0">
                <a:solidFill>
                  <a:schemeClr val="tx1">
                    <a:lumMod val="65000"/>
                    <a:lumOff val="35000"/>
                  </a:schemeClr>
                </a:solidFill>
              </a:rPr>
              <a:t>Researching implications of new government policy on current organization</a:t>
            </a:r>
          </a:p>
          <a:p>
            <a:pPr>
              <a:spcAft>
                <a:spcPts val="1200"/>
              </a:spcAft>
            </a:pPr>
            <a:r>
              <a:rPr lang="en-US" dirty="0">
                <a:solidFill>
                  <a:schemeClr val="tx1">
                    <a:lumMod val="65000"/>
                    <a:lumOff val="35000"/>
                  </a:schemeClr>
                </a:solidFill>
              </a:rPr>
              <a:t>Provide staff with training on effective management skills such as presenting in front of a large audience</a:t>
            </a:r>
          </a:p>
          <a:p>
            <a:pPr>
              <a:spcAft>
                <a:spcPts val="1200"/>
              </a:spcAft>
            </a:pPr>
            <a:r>
              <a:rPr lang="en-US" dirty="0">
                <a:solidFill>
                  <a:schemeClr val="tx1">
                    <a:lumMod val="65000"/>
                    <a:lumOff val="35000"/>
                  </a:schemeClr>
                </a:solidFill>
              </a:rPr>
              <a:t>Assess current processes for </a:t>
            </a:r>
            <a:r>
              <a:rPr lang="en-US" dirty="0" smtClean="0">
                <a:solidFill>
                  <a:schemeClr val="tx1">
                    <a:lumMod val="65000"/>
                    <a:lumOff val="35000"/>
                  </a:schemeClr>
                </a:solidFill>
              </a:rPr>
              <a:t>improvements</a:t>
            </a:r>
            <a:endParaRPr lang="en-US" dirty="0">
              <a:solidFill>
                <a:schemeClr val="tx1">
                  <a:lumMod val="65000"/>
                  <a:lumOff val="35000"/>
                </a:schemeClr>
              </a:solidFill>
            </a:endParaRPr>
          </a:p>
        </p:txBody>
      </p:sp>
      <p:sp>
        <p:nvSpPr>
          <p:cNvPr id="5" name="Content Placeholder 3"/>
          <p:cNvSpPr txBox="1">
            <a:spLocks/>
          </p:cNvSpPr>
          <p:nvPr/>
        </p:nvSpPr>
        <p:spPr>
          <a:xfrm>
            <a:off x="4584032" y="1204763"/>
            <a:ext cx="4041648" cy="493776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dirty="0"/>
              <a:t>Design and implement a community needs survey</a:t>
            </a:r>
          </a:p>
          <a:p>
            <a:r>
              <a:rPr lang="en-US" dirty="0" smtClean="0"/>
              <a:t>Organize </a:t>
            </a:r>
            <a:r>
              <a:rPr lang="en-US" dirty="0"/>
              <a:t>a community needs focus group</a:t>
            </a:r>
          </a:p>
          <a:p>
            <a:r>
              <a:rPr lang="en-US" dirty="0" smtClean="0"/>
              <a:t>Evaluate </a:t>
            </a:r>
            <a:r>
              <a:rPr lang="en-US" dirty="0"/>
              <a:t>program outcomes</a:t>
            </a:r>
          </a:p>
          <a:p>
            <a:r>
              <a:rPr lang="en-US" dirty="0" smtClean="0"/>
              <a:t>Reach </a:t>
            </a:r>
            <a:r>
              <a:rPr lang="en-US" dirty="0"/>
              <a:t>out to new potential clients or members</a:t>
            </a:r>
          </a:p>
        </p:txBody>
      </p:sp>
      <p:sp>
        <p:nvSpPr>
          <p:cNvPr id="6" name="Content Placeholder 3"/>
          <p:cNvSpPr txBox="1">
            <a:spLocks/>
          </p:cNvSpPr>
          <p:nvPr/>
        </p:nvSpPr>
        <p:spPr>
          <a:xfrm>
            <a:off x="4584032" y="1204763"/>
            <a:ext cx="4041648" cy="493776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dirty="0" smtClean="0"/>
              <a:t>Develop </a:t>
            </a:r>
            <a:r>
              <a:rPr lang="en-US" dirty="0"/>
              <a:t>tracking materials</a:t>
            </a:r>
          </a:p>
          <a:p>
            <a:r>
              <a:rPr lang="en-US" dirty="0" smtClean="0"/>
              <a:t>Develop </a:t>
            </a:r>
            <a:r>
              <a:rPr lang="en-US" dirty="0"/>
              <a:t>a marketing strategic plan </a:t>
            </a:r>
          </a:p>
          <a:p>
            <a:r>
              <a:rPr lang="en-US" dirty="0" smtClean="0"/>
              <a:t>Design </a:t>
            </a:r>
            <a:r>
              <a:rPr lang="en-US" dirty="0"/>
              <a:t>marketing materials for programs or events</a:t>
            </a:r>
          </a:p>
          <a:p>
            <a:r>
              <a:rPr lang="en-US" dirty="0" smtClean="0"/>
              <a:t>Write </a:t>
            </a:r>
            <a:r>
              <a:rPr lang="en-US" dirty="0"/>
              <a:t>a press release for an upcoming event</a:t>
            </a:r>
          </a:p>
        </p:txBody>
      </p:sp>
      <p:sp>
        <p:nvSpPr>
          <p:cNvPr id="7" name="Content Placeholder 3"/>
          <p:cNvSpPr txBox="1">
            <a:spLocks/>
          </p:cNvSpPr>
          <p:nvPr/>
        </p:nvSpPr>
        <p:spPr>
          <a:xfrm>
            <a:off x="4584032" y="1204763"/>
            <a:ext cx="4041648" cy="493776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dirty="0"/>
              <a:t>Connect to and learn from other similar organizations</a:t>
            </a:r>
          </a:p>
          <a:p>
            <a:r>
              <a:rPr lang="en-US" dirty="0" smtClean="0"/>
              <a:t>Compile </a:t>
            </a:r>
            <a:r>
              <a:rPr lang="en-US" dirty="0"/>
              <a:t>a list of potential organizations or community events to develop partnerships</a:t>
            </a:r>
          </a:p>
        </p:txBody>
      </p:sp>
      <p:sp>
        <p:nvSpPr>
          <p:cNvPr id="8" name="Content Placeholder 3"/>
          <p:cNvSpPr txBox="1">
            <a:spLocks/>
          </p:cNvSpPr>
          <p:nvPr/>
        </p:nvSpPr>
        <p:spPr>
          <a:xfrm>
            <a:off x="4596064" y="1204763"/>
            <a:ext cx="4041648" cy="493776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dirty="0" smtClean="0"/>
              <a:t>Website </a:t>
            </a:r>
            <a:r>
              <a:rPr lang="en-US" dirty="0"/>
              <a:t>development</a:t>
            </a:r>
          </a:p>
          <a:p>
            <a:r>
              <a:rPr lang="en-US" dirty="0" smtClean="0"/>
              <a:t>Social </a:t>
            </a:r>
            <a:r>
              <a:rPr lang="en-US" dirty="0"/>
              <a:t>media implementation</a:t>
            </a:r>
          </a:p>
          <a:p>
            <a:r>
              <a:rPr lang="en-US" dirty="0" smtClean="0"/>
              <a:t>Write </a:t>
            </a:r>
            <a:r>
              <a:rPr lang="en-US" dirty="0"/>
              <a:t>a grant to upgrade existing IT hardware</a:t>
            </a:r>
          </a:p>
          <a:p>
            <a:r>
              <a:rPr lang="en-US" dirty="0" smtClean="0"/>
              <a:t>Provide </a:t>
            </a:r>
            <a:r>
              <a:rPr lang="en-US" dirty="0"/>
              <a:t>staff &amp; volunteer training on a specific software package</a:t>
            </a:r>
          </a:p>
        </p:txBody>
      </p:sp>
      <p:sp>
        <p:nvSpPr>
          <p:cNvPr id="9" name="Content Placeholder 3"/>
          <p:cNvSpPr txBox="1">
            <a:spLocks/>
          </p:cNvSpPr>
          <p:nvPr/>
        </p:nvSpPr>
        <p:spPr>
          <a:xfrm>
            <a:off x="4596064" y="1219200"/>
            <a:ext cx="4041648" cy="493776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dirty="0"/>
              <a:t>Recruit volunteers</a:t>
            </a:r>
          </a:p>
          <a:p>
            <a:r>
              <a:rPr lang="en-US" dirty="0" smtClean="0"/>
              <a:t>Train </a:t>
            </a:r>
            <a:r>
              <a:rPr lang="en-US" dirty="0"/>
              <a:t>volunteers</a:t>
            </a:r>
          </a:p>
          <a:p>
            <a:r>
              <a:rPr lang="en-US" dirty="0" smtClean="0"/>
              <a:t>Volunteer </a:t>
            </a:r>
            <a:r>
              <a:rPr lang="en-US" dirty="0"/>
              <a:t>recognition</a:t>
            </a:r>
          </a:p>
          <a:p>
            <a:r>
              <a:rPr lang="en-US" dirty="0" smtClean="0"/>
              <a:t>Manage </a:t>
            </a:r>
            <a:r>
              <a:rPr lang="en-US" dirty="0"/>
              <a:t>volunteers</a:t>
            </a:r>
          </a:p>
          <a:p>
            <a:r>
              <a:rPr lang="en-US" dirty="0" smtClean="0"/>
              <a:t>Develop </a:t>
            </a:r>
            <a:r>
              <a:rPr lang="en-US" dirty="0"/>
              <a:t>tracking materials</a:t>
            </a:r>
          </a:p>
        </p:txBody>
      </p:sp>
      <p:sp>
        <p:nvSpPr>
          <p:cNvPr id="10" name="Content Placeholder 3"/>
          <p:cNvSpPr txBox="1">
            <a:spLocks/>
          </p:cNvSpPr>
          <p:nvPr/>
        </p:nvSpPr>
        <p:spPr>
          <a:xfrm>
            <a:off x="4596064" y="1219200"/>
            <a:ext cx="4041648" cy="493776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dirty="0" smtClean="0"/>
              <a:t>Writing </a:t>
            </a:r>
            <a:r>
              <a:rPr lang="en-US" dirty="0"/>
              <a:t>a fundraising annual appeal letter</a:t>
            </a:r>
          </a:p>
          <a:p>
            <a:r>
              <a:rPr lang="en-US" dirty="0" smtClean="0"/>
              <a:t>Prospecting </a:t>
            </a:r>
            <a:r>
              <a:rPr lang="en-US" dirty="0"/>
              <a:t>potential donors</a:t>
            </a:r>
          </a:p>
          <a:p>
            <a:r>
              <a:rPr lang="en-US" dirty="0" smtClean="0"/>
              <a:t>Coordinating </a:t>
            </a:r>
            <a:r>
              <a:rPr lang="en-US" dirty="0"/>
              <a:t>fundraising events</a:t>
            </a:r>
          </a:p>
          <a:p>
            <a:r>
              <a:rPr lang="en-US" dirty="0" smtClean="0"/>
              <a:t>Writing </a:t>
            </a:r>
            <a:r>
              <a:rPr lang="en-US" dirty="0"/>
              <a:t>grant proposals</a:t>
            </a:r>
          </a:p>
        </p:txBody>
      </p:sp>
      <p:sp>
        <p:nvSpPr>
          <p:cNvPr id="11" name="TextBox 10"/>
          <p:cNvSpPr txBox="1"/>
          <p:nvPr/>
        </p:nvSpPr>
        <p:spPr>
          <a:xfrm>
            <a:off x="762000" y="6400800"/>
            <a:ext cx="6858000" cy="307777"/>
          </a:xfrm>
          <a:prstGeom prst="rect">
            <a:avLst/>
          </a:prstGeom>
          <a:noFill/>
        </p:spPr>
        <p:txBody>
          <a:bodyPr wrap="square" rtlCol="0">
            <a:spAutoFit/>
          </a:bodyPr>
          <a:lstStyle/>
          <a:p>
            <a:r>
              <a:rPr lang="en-US" sz="1400" dirty="0" smtClean="0"/>
              <a:t>McDonough Center. 2009. An Analysis of Nonprofit Capacity Building in the Mid-Ohio Valley</a:t>
            </a:r>
            <a:endParaRPr lang="en-US" sz="1400" dirty="0"/>
          </a:p>
        </p:txBody>
      </p:sp>
    </p:spTree>
    <p:extLst>
      <p:ext uri="{BB962C8B-B14F-4D97-AF65-F5344CB8AC3E}">
        <p14:creationId xmlns:p14="http://schemas.microsoft.com/office/powerpoint/2010/main" val="346769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endCondLst>
                                    <p:cond evt="onNext" delay="0">
                                      <p:tgtEl>
                                        <p:sldTgt/>
                                      </p:tgtEl>
                                    </p:cond>
                                  </p:endCondLst>
                                  <p:childTnLst>
                                    <p:set>
                                      <p:cBhvr override="childStyle">
                                        <p:cTn id="6" dur="indefinite"/>
                                        <p:tgtEl>
                                          <p:spTgt spid="3">
                                            <p:txEl>
                                              <p:pRg st="0" end="0"/>
                                            </p:txEl>
                                          </p:spTgt>
                                        </p:tgtEl>
                                        <p:attrNameLst>
                                          <p:attrName>style.fontWeight</p:attrName>
                                        </p:attrNameLst>
                                      </p:cBhvr>
                                      <p:to>
                                        <p:strVal val="bold"/>
                                      </p:to>
                                    </p:set>
                                  </p:childTnLst>
                                </p:cTn>
                              </p:par>
                              <p:par>
                                <p:cTn id="7" presetID="10" presetClass="entr" presetSubtype="0" fill="hold" grpId="0" nodeType="withEffect">
                                  <p:stCondLst>
                                    <p:cond delay="500"/>
                                  </p:stCondLst>
                                  <p:childTnLst>
                                    <p:set>
                                      <p:cBhvr>
                                        <p:cTn id="8" dur="1" fill="hold">
                                          <p:stCondLst>
                                            <p:cond delay="0"/>
                                          </p:stCondLst>
                                        </p:cTn>
                                        <p:tgtEl>
                                          <p:spTgt spid="4">
                                            <p:txEl>
                                              <p:pRg st="0" end="0"/>
                                            </p:txEl>
                                          </p:spTgt>
                                        </p:tgtEl>
                                        <p:attrNameLst>
                                          <p:attrName>style.visibility</p:attrName>
                                        </p:attrNameLst>
                                      </p:cBhvr>
                                      <p:to>
                                        <p:strVal val="visible"/>
                                      </p:to>
                                    </p:set>
                                    <p:animEffect transition="in" filter="fade">
                                      <p:cBhvr>
                                        <p:cTn id="9" dur="500"/>
                                        <p:tgtEl>
                                          <p:spTgt spid="4">
                                            <p:txEl>
                                              <p:pRg st="0" end="0"/>
                                            </p:txEl>
                                          </p:spTgt>
                                        </p:tgtEl>
                                      </p:cBhvr>
                                    </p:animEffect>
                                  </p:childTnLst>
                                  <p:subTnLst>
                                    <p:set>
                                      <p:cBhvr override="childStyle">
                                        <p:cTn dur="1" fill="hold" display="0" masterRel="nextClick" afterEffect="1"/>
                                        <p:tgtEl>
                                          <p:spTgt spid="4">
                                            <p:txEl>
                                              <p:pRg st="0" end="0"/>
                                            </p:txEl>
                                          </p:spTgt>
                                        </p:tgtEl>
                                        <p:attrNameLst>
                                          <p:attrName>style.visibility</p:attrName>
                                        </p:attrNameLst>
                                      </p:cBhvr>
                                      <p:to>
                                        <p:strVal val="hidden"/>
                                      </p:to>
                                    </p:set>
                                  </p:subTnLst>
                                </p:cTn>
                              </p:par>
                              <p:par>
                                <p:cTn id="10" presetID="10" presetClass="entr" presetSubtype="0"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subTnLst>
                                    <p:set>
                                      <p:cBhvr override="childStyle">
                                        <p:cTn dur="1" fill="hold" display="0" masterRel="nextClick" afterEffect="1"/>
                                        <p:tgtEl>
                                          <p:spTgt spid="4">
                                            <p:txEl>
                                              <p:pRg st="1" end="1"/>
                                            </p:txEl>
                                          </p:spTgt>
                                        </p:tgtEl>
                                        <p:attrNameLst>
                                          <p:attrName>style.visibility</p:attrName>
                                        </p:attrNameLst>
                                      </p:cBhvr>
                                      <p:to>
                                        <p:strVal val="hidden"/>
                                      </p:to>
                                    </p:set>
                                  </p:subTnLst>
                                </p:cTn>
                              </p:par>
                              <p:par>
                                <p:cTn id="13" presetID="10"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subTnLst>
                                    <p:set>
                                      <p:cBhvr override="childStyle">
                                        <p:cTn dur="1" fill="hold" display="0" masterRel="nextClick" afterEffect="1"/>
                                        <p:tgtEl>
                                          <p:spTgt spid="4">
                                            <p:txEl>
                                              <p:pRg st="2" end="2"/>
                                            </p:txEl>
                                          </p:spTgt>
                                        </p:tgtEl>
                                        <p:attrNameLst>
                                          <p:attrName>style.visibility</p:attrName>
                                        </p:attrNameLst>
                                      </p:cBhvr>
                                      <p:to>
                                        <p:strVal val="hidden"/>
                                      </p:to>
                                    </p:set>
                                  </p:subTnLst>
                                </p:cTn>
                              </p:par>
                            </p:childTnLst>
                          </p:cTn>
                        </p:par>
                      </p:childTnLst>
                    </p:cTn>
                  </p:par>
                  <p:par>
                    <p:cTn id="16" fill="hold">
                      <p:stCondLst>
                        <p:cond delay="indefinite"/>
                      </p:stCondLst>
                      <p:childTnLst>
                        <p:par>
                          <p:cTn id="17" fill="hold">
                            <p:stCondLst>
                              <p:cond delay="0"/>
                            </p:stCondLst>
                            <p:childTnLst>
                              <p:par>
                                <p:cTn id="18" presetID="15" presetClass="emph" presetSubtype="0" nodeType="clickEffect">
                                  <p:stCondLst>
                                    <p:cond delay="0"/>
                                  </p:stCondLst>
                                  <p:endCondLst>
                                    <p:cond evt="onNext" delay="0">
                                      <p:tgtEl>
                                        <p:sldTgt/>
                                      </p:tgtEl>
                                    </p:cond>
                                  </p:endCondLst>
                                  <p:childTnLst>
                                    <p:set>
                                      <p:cBhvr override="childStyle">
                                        <p:cTn id="19" dur="indefinite"/>
                                        <p:tgtEl>
                                          <p:spTgt spid="3">
                                            <p:txEl>
                                              <p:pRg st="1" end="1"/>
                                            </p:txEl>
                                          </p:spTgt>
                                        </p:tgtEl>
                                        <p:attrNameLst>
                                          <p:attrName>style.fontWeight</p:attrName>
                                        </p:attrNameLst>
                                      </p:cBhvr>
                                      <p:to>
                                        <p:strVal val="bold"/>
                                      </p:to>
                                    </p:set>
                                  </p:childTnLst>
                                </p:cTn>
                              </p:par>
                              <p:par>
                                <p:cTn id="20" presetID="10" presetClass="entr" presetSubtype="0" fill="hold" grpId="0" nodeType="withEffect">
                                  <p:stCondLst>
                                    <p:cond delay="50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5" presetClass="emph" presetSubtype="0" nodeType="clickEffect">
                                  <p:stCondLst>
                                    <p:cond delay="0"/>
                                  </p:stCondLst>
                                  <p:endCondLst>
                                    <p:cond evt="onNext" delay="0">
                                      <p:tgtEl>
                                        <p:sldTgt/>
                                      </p:tgtEl>
                                    </p:cond>
                                  </p:endCondLst>
                                  <p:childTnLst>
                                    <p:set>
                                      <p:cBhvr override="childStyle">
                                        <p:cTn id="26" dur="indefinite"/>
                                        <p:tgtEl>
                                          <p:spTgt spid="3">
                                            <p:txEl>
                                              <p:pRg st="2" end="2"/>
                                            </p:txEl>
                                          </p:spTgt>
                                        </p:tgtEl>
                                        <p:attrNameLst>
                                          <p:attrName>style.fontWeight</p:attrName>
                                        </p:attrNameLst>
                                      </p:cBhvr>
                                      <p:to>
                                        <p:strVal val="bold"/>
                                      </p:to>
                                    </p:set>
                                  </p:childTnLst>
                                </p:cTn>
                              </p:par>
                              <p:par>
                                <p:cTn id="27" presetID="10" presetClass="entr" presetSubtype="0" fill="hold" grpId="0" nodeType="withEffect">
                                  <p:stCondLst>
                                    <p:cond delay="50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0" fill="hold">
                      <p:stCondLst>
                        <p:cond delay="indefinite"/>
                      </p:stCondLst>
                      <p:childTnLst>
                        <p:par>
                          <p:cTn id="31" fill="hold">
                            <p:stCondLst>
                              <p:cond delay="0"/>
                            </p:stCondLst>
                            <p:childTnLst>
                              <p:par>
                                <p:cTn id="32" presetID="15" presetClass="emph" presetSubtype="0" nodeType="clickEffect">
                                  <p:stCondLst>
                                    <p:cond delay="0"/>
                                  </p:stCondLst>
                                  <p:endCondLst>
                                    <p:cond evt="onNext" delay="0">
                                      <p:tgtEl>
                                        <p:sldTgt/>
                                      </p:tgtEl>
                                    </p:cond>
                                  </p:endCondLst>
                                  <p:childTnLst>
                                    <p:set>
                                      <p:cBhvr override="childStyle">
                                        <p:cTn id="33" dur="indefinite"/>
                                        <p:tgtEl>
                                          <p:spTgt spid="3">
                                            <p:txEl>
                                              <p:pRg st="3" end="3"/>
                                            </p:txEl>
                                          </p:spTgt>
                                        </p:tgtEl>
                                        <p:attrNameLst>
                                          <p:attrName>style.fontWeight</p:attrName>
                                        </p:attrNameLst>
                                      </p:cBhvr>
                                      <p:to>
                                        <p:strVal val="bold"/>
                                      </p:to>
                                    </p:set>
                                  </p:childTnLst>
                                </p:cTn>
                              </p:par>
                              <p:par>
                                <p:cTn id="34" presetID="10" presetClass="entr" presetSubtype="0" fill="hold" grpId="0" nodeType="withEffect">
                                  <p:stCondLst>
                                    <p:cond delay="50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37" fill="hold">
                      <p:stCondLst>
                        <p:cond delay="indefinite"/>
                      </p:stCondLst>
                      <p:childTnLst>
                        <p:par>
                          <p:cTn id="38" fill="hold">
                            <p:stCondLst>
                              <p:cond delay="0"/>
                            </p:stCondLst>
                            <p:childTnLst>
                              <p:par>
                                <p:cTn id="39" presetID="15" presetClass="emph" presetSubtype="0" nodeType="clickEffect">
                                  <p:stCondLst>
                                    <p:cond delay="0"/>
                                  </p:stCondLst>
                                  <p:endCondLst>
                                    <p:cond evt="onNext" delay="0">
                                      <p:tgtEl>
                                        <p:sldTgt/>
                                      </p:tgtEl>
                                    </p:cond>
                                  </p:endCondLst>
                                  <p:childTnLst>
                                    <p:set>
                                      <p:cBhvr override="childStyle">
                                        <p:cTn id="40" dur="indefinite"/>
                                        <p:tgtEl>
                                          <p:spTgt spid="3">
                                            <p:txEl>
                                              <p:pRg st="4" end="4"/>
                                            </p:txEl>
                                          </p:spTgt>
                                        </p:tgtEl>
                                        <p:attrNameLst>
                                          <p:attrName>style.fontWeight</p:attrName>
                                        </p:attrNameLst>
                                      </p:cBhvr>
                                      <p:to>
                                        <p:strVal val="bold"/>
                                      </p:to>
                                    </p:set>
                                  </p:childTnLst>
                                </p:cTn>
                              </p:par>
                              <p:par>
                                <p:cTn id="41" presetID="10" presetClass="entr" presetSubtype="0" fill="hold" grpId="0" nodeType="withEffect">
                                  <p:stCondLst>
                                    <p:cond delay="50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44" fill="hold">
                      <p:stCondLst>
                        <p:cond delay="indefinite"/>
                      </p:stCondLst>
                      <p:childTnLst>
                        <p:par>
                          <p:cTn id="45" fill="hold">
                            <p:stCondLst>
                              <p:cond delay="0"/>
                            </p:stCondLst>
                            <p:childTnLst>
                              <p:par>
                                <p:cTn id="46" presetID="15" presetClass="emph" presetSubtype="0" nodeType="clickEffect">
                                  <p:stCondLst>
                                    <p:cond delay="0"/>
                                  </p:stCondLst>
                                  <p:endCondLst>
                                    <p:cond evt="onNext" delay="0">
                                      <p:tgtEl>
                                        <p:sldTgt/>
                                      </p:tgtEl>
                                    </p:cond>
                                  </p:endCondLst>
                                  <p:childTnLst>
                                    <p:set>
                                      <p:cBhvr override="childStyle">
                                        <p:cTn id="47" dur="indefinite"/>
                                        <p:tgtEl>
                                          <p:spTgt spid="3">
                                            <p:txEl>
                                              <p:pRg st="5" end="5"/>
                                            </p:txEl>
                                          </p:spTgt>
                                        </p:tgtEl>
                                        <p:attrNameLst>
                                          <p:attrName>style.fontWeight</p:attrName>
                                        </p:attrNameLst>
                                      </p:cBhvr>
                                      <p:to>
                                        <p:strVal val="bold"/>
                                      </p:to>
                                    </p:set>
                                  </p:childTnLst>
                                </p:cTn>
                              </p:par>
                              <p:par>
                                <p:cTn id="48" presetID="10" presetClass="entr" presetSubtype="0" fill="hold" grpId="0" nodeType="withEffect">
                                  <p:stCondLst>
                                    <p:cond delay="50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51" fill="hold">
                      <p:stCondLst>
                        <p:cond delay="indefinite"/>
                      </p:stCondLst>
                      <p:childTnLst>
                        <p:par>
                          <p:cTn id="52" fill="hold">
                            <p:stCondLst>
                              <p:cond delay="0"/>
                            </p:stCondLst>
                            <p:childTnLst>
                              <p:par>
                                <p:cTn id="53" presetID="15" presetClass="emph" presetSubtype="0" nodeType="clickEffect">
                                  <p:stCondLst>
                                    <p:cond delay="0"/>
                                  </p:stCondLst>
                                  <p:endCondLst>
                                    <p:cond evt="onNext" delay="0">
                                      <p:tgtEl>
                                        <p:sldTgt/>
                                      </p:tgtEl>
                                    </p:cond>
                                  </p:endCondLst>
                                  <p:childTnLst>
                                    <p:set>
                                      <p:cBhvr override="childStyle">
                                        <p:cTn id="54" dur="indefinite"/>
                                        <p:tgtEl>
                                          <p:spTgt spid="3">
                                            <p:txEl>
                                              <p:pRg st="6" end="6"/>
                                            </p:txEl>
                                          </p:spTgt>
                                        </p:tgtEl>
                                        <p:attrNameLst>
                                          <p:attrName>style.fontWeight</p:attrName>
                                        </p:attrNameLst>
                                      </p:cBhvr>
                                      <p:to>
                                        <p:strVal val="bold"/>
                                      </p:to>
                                    </p:set>
                                  </p:childTnLst>
                                </p:cTn>
                              </p:par>
                              <p:par>
                                <p:cTn id="55" presetID="10" presetClass="entr" presetSubtype="0" fill="hold" grpId="0" nodeType="withEffect">
                                  <p:stCondLst>
                                    <p:cond delay="50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6" grpId="0"/>
      <p:bldP spid="7" grpId="0"/>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Volunteer Management</a:t>
            </a:r>
            <a:endParaRPr lang="en-US" b="1" dirty="0"/>
          </a:p>
        </p:txBody>
      </p:sp>
      <p:sp>
        <p:nvSpPr>
          <p:cNvPr id="3" name="Text Placeholder 2"/>
          <p:cNvSpPr>
            <a:spLocks noGrp="1"/>
          </p:cNvSpPr>
          <p:nvPr>
            <p:ph type="subTitle" idx="1"/>
          </p:nvPr>
        </p:nvSpPr>
        <p:spPr/>
        <p:txBody>
          <a:bodyPr/>
          <a:lstStyle/>
          <a:p>
            <a:r>
              <a:rPr lang="en-US" dirty="0" smtClean="0"/>
              <a:t>Helping others help you</a:t>
            </a:r>
            <a:endParaRPr lang="en-US" dirty="0"/>
          </a:p>
        </p:txBody>
      </p:sp>
      <p:pic>
        <p:nvPicPr>
          <p:cNvPr id="5"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3521" y="762000"/>
            <a:ext cx="4041775" cy="2489733"/>
          </a:xfrm>
          <a:prstGeom prst="rect">
            <a:avLst/>
          </a:prstGeom>
        </p:spPr>
      </p:pic>
    </p:spTree>
    <p:extLst>
      <p:ext uri="{BB962C8B-B14F-4D97-AF65-F5344CB8AC3E}">
        <p14:creationId xmlns:p14="http://schemas.microsoft.com/office/powerpoint/2010/main" val="1109572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R’s of volunteering</a:t>
            </a:r>
            <a:endParaRPr lang="en-US" dirty="0"/>
          </a:p>
        </p:txBody>
      </p:sp>
      <p:sp>
        <p:nvSpPr>
          <p:cNvPr id="3" name="Subtitle 2"/>
          <p:cNvSpPr>
            <a:spLocks noGrp="1"/>
          </p:cNvSpPr>
          <p:nvPr>
            <p:ph sz="quarter" idx="1"/>
          </p:nvPr>
        </p:nvSpPr>
        <p:spPr/>
        <p:txBody>
          <a:bodyPr numCol="2">
            <a:normAutofit/>
          </a:bodyPr>
          <a:lstStyle/>
          <a:p>
            <a:endParaRPr lang="en-US" sz="2800" dirty="0" smtClean="0"/>
          </a:p>
          <a:p>
            <a:r>
              <a:rPr lang="en-US" sz="2800" b="1" dirty="0" smtClean="0"/>
              <a:t>Recruitment</a:t>
            </a:r>
          </a:p>
          <a:p>
            <a:pPr lvl="1"/>
            <a:r>
              <a:rPr lang="en-US" sz="2500" dirty="0" smtClean="0"/>
              <a:t>Types of service</a:t>
            </a:r>
          </a:p>
          <a:p>
            <a:pPr lvl="1"/>
            <a:r>
              <a:rPr lang="en-US" sz="2500" dirty="0" smtClean="0"/>
              <a:t>Organizing the Service</a:t>
            </a:r>
          </a:p>
          <a:p>
            <a:pPr lvl="1"/>
            <a:r>
              <a:rPr lang="en-US" sz="2500" dirty="0" smtClean="0"/>
              <a:t>Making the service happen</a:t>
            </a:r>
          </a:p>
          <a:p>
            <a:pPr lvl="1"/>
            <a:r>
              <a:rPr lang="en-US" sz="2500" dirty="0"/>
              <a:t>Motivation for service</a:t>
            </a:r>
          </a:p>
          <a:p>
            <a:pPr lvl="1" defTabSz="746125"/>
            <a:r>
              <a:rPr lang="en-US" sz="2500" dirty="0"/>
              <a:t>Making the case for service</a:t>
            </a:r>
          </a:p>
          <a:p>
            <a:pPr lvl="1"/>
            <a:endParaRPr lang="en-US" sz="2500" dirty="0" smtClean="0"/>
          </a:p>
          <a:p>
            <a:pPr lvl="1"/>
            <a:endParaRPr lang="en-US" sz="2500" dirty="0" smtClean="0"/>
          </a:p>
          <a:p>
            <a:pPr marL="274320" lvl="1" indent="0">
              <a:buNone/>
            </a:pPr>
            <a:endParaRPr lang="en-US" sz="2500" dirty="0" smtClean="0"/>
          </a:p>
          <a:p>
            <a:pPr marL="395288" indent="-273050"/>
            <a:r>
              <a:rPr lang="en-US" sz="2800" b="1" dirty="0" smtClean="0"/>
              <a:t>Retention</a:t>
            </a:r>
          </a:p>
          <a:p>
            <a:pPr marL="628650" lvl="1" indent="-273050"/>
            <a:r>
              <a:rPr lang="en-US" sz="2500" dirty="0" smtClean="0"/>
              <a:t>Keeping </a:t>
            </a:r>
            <a:r>
              <a:rPr lang="en-US" sz="2500" dirty="0"/>
              <a:t>volunteers </a:t>
            </a:r>
            <a:r>
              <a:rPr lang="en-US" sz="2500" dirty="0" smtClean="0"/>
              <a:t>motivated</a:t>
            </a:r>
          </a:p>
          <a:p>
            <a:pPr marL="628650" lvl="1" indent="-273050"/>
            <a:r>
              <a:rPr lang="en-US" sz="2500" dirty="0"/>
              <a:t>Making the most of </a:t>
            </a:r>
            <a:r>
              <a:rPr lang="en-US" sz="2500" dirty="0" smtClean="0"/>
              <a:t>service</a:t>
            </a:r>
          </a:p>
          <a:p>
            <a:pPr lvl="1"/>
            <a:endParaRPr lang="en-US" sz="2500" dirty="0" smtClean="0"/>
          </a:p>
          <a:p>
            <a:pPr marL="395288" indent="-273050"/>
            <a:r>
              <a:rPr lang="en-US" sz="2800" b="1" dirty="0" smtClean="0"/>
              <a:t>Recognition</a:t>
            </a:r>
          </a:p>
          <a:p>
            <a:pPr marL="628650" lvl="1" indent="-273050"/>
            <a:r>
              <a:rPr lang="en-US" sz="2400" dirty="0"/>
              <a:t>Informal recognition</a:t>
            </a:r>
          </a:p>
          <a:p>
            <a:pPr marL="628650" lvl="1" indent="-273050"/>
            <a:r>
              <a:rPr lang="en-US" sz="2400" dirty="0"/>
              <a:t>Formal </a:t>
            </a:r>
            <a:r>
              <a:rPr lang="en-US" sz="2400" dirty="0" smtClean="0"/>
              <a:t>recognition</a:t>
            </a:r>
            <a:endParaRPr lang="en-US" sz="2400" dirty="0"/>
          </a:p>
        </p:txBody>
      </p:sp>
    </p:spTree>
    <p:extLst>
      <p:ext uri="{BB962C8B-B14F-4D97-AF65-F5344CB8AC3E}">
        <p14:creationId xmlns:p14="http://schemas.microsoft.com/office/powerpoint/2010/main" val="705203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Recruitment: types of service</a:t>
            </a:r>
            <a:endParaRPr lang="en-US" dirty="0"/>
          </a:p>
        </p:txBody>
      </p:sp>
      <p:sp>
        <p:nvSpPr>
          <p:cNvPr id="3" name="Subtitle 2"/>
          <p:cNvSpPr>
            <a:spLocks noGrp="1"/>
          </p:cNvSpPr>
          <p:nvPr>
            <p:ph sz="quarter" idx="1"/>
          </p:nvPr>
        </p:nvSpPr>
        <p:spPr/>
        <p:txBody>
          <a:bodyPr>
            <a:normAutofit/>
          </a:bodyPr>
          <a:lstStyle/>
          <a:p>
            <a:endParaRPr lang="en-US" dirty="0" smtClean="0"/>
          </a:p>
          <a:p>
            <a:r>
              <a:rPr lang="en-US" dirty="0" smtClean="0"/>
              <a:t>What type of volunteer does your organization need? </a:t>
            </a:r>
          </a:p>
          <a:p>
            <a:pPr lvl="1"/>
            <a:r>
              <a:rPr lang="en-US" dirty="0" smtClean="0"/>
              <a:t>One long-term volunteer</a:t>
            </a:r>
          </a:p>
          <a:p>
            <a:pPr lvl="1"/>
            <a:r>
              <a:rPr lang="en-US" dirty="0" smtClean="0"/>
              <a:t>Short-term, one-time, or event volunteers</a:t>
            </a:r>
          </a:p>
          <a:p>
            <a:pPr lvl="1"/>
            <a:r>
              <a:rPr lang="en-US" dirty="0" smtClean="0"/>
              <a:t>A group of volunteers</a:t>
            </a:r>
          </a:p>
          <a:p>
            <a:pPr lvl="1"/>
            <a:r>
              <a:rPr lang="en-US" dirty="0" smtClean="0"/>
              <a:t>Service-learning students</a:t>
            </a:r>
          </a:p>
          <a:p>
            <a:pPr lvl="1"/>
            <a:r>
              <a:rPr lang="en-US" dirty="0" smtClean="0"/>
              <a:t>Dedicated interns</a:t>
            </a:r>
          </a:p>
          <a:p>
            <a:pPr lvl="1"/>
            <a:r>
              <a:rPr lang="en-US" dirty="0" smtClean="0"/>
              <a:t>Virtual volunteers</a:t>
            </a:r>
            <a:endParaRPr lang="en-US" dirty="0"/>
          </a:p>
        </p:txBody>
      </p:sp>
    </p:spTree>
    <p:extLst>
      <p:ext uri="{BB962C8B-B14F-4D97-AF65-F5344CB8AC3E}">
        <p14:creationId xmlns:p14="http://schemas.microsoft.com/office/powerpoint/2010/main" val="36515187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Recruitment: organize the service</a:t>
            </a:r>
            <a:endParaRPr lang="en-US" dirty="0"/>
          </a:p>
        </p:txBody>
      </p:sp>
      <p:sp>
        <p:nvSpPr>
          <p:cNvPr id="3" name="Subtitle 2"/>
          <p:cNvSpPr>
            <a:spLocks noGrp="1"/>
          </p:cNvSpPr>
          <p:nvPr>
            <p:ph sz="quarter" idx="1"/>
          </p:nvPr>
        </p:nvSpPr>
        <p:spPr/>
        <p:txBody>
          <a:bodyPr>
            <a:normAutofit/>
          </a:bodyPr>
          <a:lstStyle/>
          <a:p>
            <a:endParaRPr lang="en-US" dirty="0" smtClean="0"/>
          </a:p>
          <a:p>
            <a:r>
              <a:rPr lang="en-US" dirty="0" smtClean="0"/>
              <a:t>Write </a:t>
            </a:r>
            <a:r>
              <a:rPr lang="en-US" dirty="0"/>
              <a:t>position descriptions for volunteers</a:t>
            </a:r>
          </a:p>
          <a:p>
            <a:pPr lvl="1"/>
            <a:r>
              <a:rPr lang="en-US" dirty="0"/>
              <a:t>What specific tasks will be performed?</a:t>
            </a:r>
          </a:p>
          <a:p>
            <a:pPr lvl="1"/>
            <a:r>
              <a:rPr lang="en-US" dirty="0"/>
              <a:t>Will volunteers need to be trained?</a:t>
            </a:r>
          </a:p>
          <a:p>
            <a:pPr lvl="1"/>
            <a:r>
              <a:rPr lang="en-US" dirty="0"/>
              <a:t>Who will the volunteer work with? </a:t>
            </a:r>
            <a:endParaRPr lang="en-US" dirty="0" smtClean="0"/>
          </a:p>
          <a:p>
            <a:pPr lvl="1"/>
            <a:endParaRPr lang="en-US" dirty="0"/>
          </a:p>
          <a:p>
            <a:r>
              <a:rPr lang="en-US" dirty="0"/>
              <a:t>Be clear</a:t>
            </a:r>
            <a:r>
              <a:rPr lang="en-US" dirty="0" smtClean="0"/>
              <a:t>!</a:t>
            </a:r>
            <a:endParaRPr lang="en-US" dirty="0"/>
          </a:p>
          <a:p>
            <a:r>
              <a:rPr lang="en-US" dirty="0"/>
              <a:t>Come up with a clever title if posting online</a:t>
            </a:r>
          </a:p>
        </p:txBody>
      </p:sp>
    </p:spTree>
    <p:extLst>
      <p:ext uri="{BB962C8B-B14F-4D97-AF65-F5344CB8AC3E}">
        <p14:creationId xmlns:p14="http://schemas.microsoft.com/office/powerpoint/2010/main" val="6109070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Recruitment: organize the service</a:t>
            </a:r>
            <a:endParaRPr lang="en-US" dirty="0"/>
          </a:p>
        </p:txBody>
      </p:sp>
      <p:sp>
        <p:nvSpPr>
          <p:cNvPr id="3" name="Subtitle 2"/>
          <p:cNvSpPr>
            <a:spLocks noGrp="1"/>
          </p:cNvSpPr>
          <p:nvPr>
            <p:ph sz="quarter" idx="1"/>
          </p:nvPr>
        </p:nvSpPr>
        <p:spPr/>
        <p:txBody>
          <a:bodyPr>
            <a:normAutofit/>
          </a:bodyPr>
          <a:lstStyle/>
          <a:p>
            <a:pPr algn="l"/>
            <a:endParaRPr lang="en-US" dirty="0" smtClean="0"/>
          </a:p>
          <a:p>
            <a:pPr algn="l"/>
            <a:r>
              <a:rPr lang="en-US" dirty="0" smtClean="0"/>
              <a:t>Make sure to include:</a:t>
            </a:r>
          </a:p>
          <a:p>
            <a:pPr lvl="1"/>
            <a:r>
              <a:rPr lang="en-US" dirty="0" smtClean="0"/>
              <a:t>Position title </a:t>
            </a:r>
          </a:p>
          <a:p>
            <a:pPr lvl="1"/>
            <a:r>
              <a:rPr lang="en-US" dirty="0" smtClean="0"/>
              <a:t>Time commitment</a:t>
            </a:r>
          </a:p>
          <a:p>
            <a:pPr lvl="1"/>
            <a:r>
              <a:rPr lang="en-US" dirty="0" smtClean="0"/>
              <a:t>Location of the service</a:t>
            </a:r>
          </a:p>
          <a:p>
            <a:pPr lvl="1"/>
            <a:r>
              <a:rPr lang="en-US" dirty="0" smtClean="0"/>
              <a:t>Main responsibilities/tasks</a:t>
            </a:r>
          </a:p>
          <a:p>
            <a:pPr lvl="1"/>
            <a:r>
              <a:rPr lang="en-US" dirty="0" smtClean="0"/>
              <a:t>Supervisor (volunteer manager) name &amp; contact info</a:t>
            </a:r>
          </a:p>
          <a:p>
            <a:pPr lvl="1"/>
            <a:endParaRPr lang="en-US" dirty="0" smtClean="0"/>
          </a:p>
          <a:p>
            <a:pPr algn="l"/>
            <a:r>
              <a:rPr lang="en-US" dirty="0" smtClean="0"/>
              <a:t>Consider including: </a:t>
            </a:r>
          </a:p>
          <a:p>
            <a:pPr lvl="1"/>
            <a:r>
              <a:rPr lang="en-US" dirty="0" smtClean="0"/>
              <a:t>Qualifications needed</a:t>
            </a:r>
          </a:p>
          <a:p>
            <a:pPr lvl="1"/>
            <a:r>
              <a:rPr lang="en-US" dirty="0" smtClean="0"/>
              <a:t>training &amp; benefits provided</a:t>
            </a:r>
            <a:endParaRPr lang="en-US" dirty="0"/>
          </a:p>
        </p:txBody>
      </p:sp>
    </p:spTree>
    <p:extLst>
      <p:ext uri="{BB962C8B-B14F-4D97-AF65-F5344CB8AC3E}">
        <p14:creationId xmlns:p14="http://schemas.microsoft.com/office/powerpoint/2010/main" val="2565471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this training</a:t>
            </a:r>
            <a:endParaRPr lang="en-US" dirty="0"/>
          </a:p>
        </p:txBody>
      </p:sp>
      <p:sp>
        <p:nvSpPr>
          <p:cNvPr id="3" name="Content Placeholder 2"/>
          <p:cNvSpPr>
            <a:spLocks noGrp="1"/>
          </p:cNvSpPr>
          <p:nvPr>
            <p:ph sz="quarter" idx="1"/>
          </p:nvPr>
        </p:nvSpPr>
        <p:spPr>
          <a:xfrm>
            <a:off x="457200" y="1905000"/>
            <a:ext cx="8229600" cy="3657600"/>
          </a:xfrm>
        </p:spPr>
        <p:txBody>
          <a:bodyPr/>
          <a:lstStyle/>
          <a:p>
            <a:r>
              <a:rPr lang="en-US" dirty="0" smtClean="0"/>
              <a:t>You will learn how to identify needs and implement capacity building projects</a:t>
            </a:r>
          </a:p>
          <a:p>
            <a:endParaRPr lang="en-US" dirty="0" smtClean="0"/>
          </a:p>
          <a:p>
            <a:r>
              <a:rPr lang="en-US" dirty="0" smtClean="0"/>
              <a:t>You will learn how to effectively recruit volunteers to meet the need of your organization</a:t>
            </a:r>
          </a:p>
          <a:p>
            <a:endParaRPr lang="en-US" dirty="0" smtClean="0"/>
          </a:p>
          <a:p>
            <a:r>
              <a:rPr lang="en-US" dirty="0" smtClean="0"/>
              <a:t>You will learn how to manage volunteers in order to benefit your organization and the volunteer</a:t>
            </a:r>
            <a:endParaRPr lang="en-US" dirty="0"/>
          </a:p>
        </p:txBody>
      </p:sp>
    </p:spTree>
    <p:extLst>
      <p:ext uri="{BB962C8B-B14F-4D97-AF65-F5344CB8AC3E}">
        <p14:creationId xmlns:p14="http://schemas.microsoft.com/office/powerpoint/2010/main" val="353349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991600" cy="990600"/>
          </a:xfrm>
        </p:spPr>
        <p:txBody>
          <a:bodyPr>
            <a:normAutofit/>
          </a:bodyPr>
          <a:lstStyle/>
          <a:p>
            <a:r>
              <a:rPr lang="en-US" dirty="0" smtClean="0"/>
              <a:t>Recruitment: making the service happen</a:t>
            </a:r>
            <a:endParaRPr lang="en-US" dirty="0"/>
          </a:p>
        </p:txBody>
      </p:sp>
      <p:sp>
        <p:nvSpPr>
          <p:cNvPr id="3" name="Subtitle 2"/>
          <p:cNvSpPr>
            <a:spLocks noGrp="1"/>
          </p:cNvSpPr>
          <p:nvPr>
            <p:ph sz="quarter" idx="1"/>
          </p:nvPr>
        </p:nvSpPr>
        <p:spPr/>
        <p:txBody>
          <a:bodyPr>
            <a:normAutofit/>
          </a:bodyPr>
          <a:lstStyle/>
          <a:p>
            <a:pPr algn="l"/>
            <a:endParaRPr lang="en-US" dirty="0" smtClean="0"/>
          </a:p>
          <a:p>
            <a:pPr algn="l"/>
            <a:r>
              <a:rPr lang="en-US" dirty="0" smtClean="0"/>
              <a:t>Everything is prepared – how do you actually recruit volunteers?</a:t>
            </a:r>
          </a:p>
          <a:p>
            <a:pPr algn="l"/>
            <a:endParaRPr lang="en-US" dirty="0" smtClean="0"/>
          </a:p>
          <a:p>
            <a:pPr algn="l"/>
            <a:r>
              <a:rPr lang="en-US" dirty="0" smtClean="0"/>
              <a:t>Think about: </a:t>
            </a:r>
          </a:p>
          <a:p>
            <a:pPr lvl="1"/>
            <a:r>
              <a:rPr lang="en-US" b="1" dirty="0" smtClean="0"/>
              <a:t>Who</a:t>
            </a:r>
            <a:r>
              <a:rPr lang="en-US" dirty="0" smtClean="0"/>
              <a:t> will </a:t>
            </a:r>
            <a:r>
              <a:rPr lang="en-US" dirty="0"/>
              <a:t>be interested and has the time to commit to this?</a:t>
            </a:r>
          </a:p>
          <a:p>
            <a:pPr lvl="1"/>
            <a:r>
              <a:rPr lang="en-US" b="1" dirty="0"/>
              <a:t>Where</a:t>
            </a:r>
            <a:r>
              <a:rPr lang="en-US" dirty="0"/>
              <a:t> </a:t>
            </a:r>
            <a:r>
              <a:rPr lang="en-US" dirty="0" smtClean="0"/>
              <a:t>will you </a:t>
            </a:r>
            <a:r>
              <a:rPr lang="en-US" dirty="0"/>
              <a:t>find </a:t>
            </a:r>
            <a:r>
              <a:rPr lang="en-US" dirty="0" smtClean="0"/>
              <a:t>them?</a:t>
            </a:r>
          </a:p>
          <a:p>
            <a:pPr lvl="1"/>
            <a:r>
              <a:rPr lang="en-US" b="1" dirty="0" smtClean="0"/>
              <a:t>What</a:t>
            </a:r>
            <a:r>
              <a:rPr lang="en-US" dirty="0" smtClean="0"/>
              <a:t> is </a:t>
            </a:r>
            <a:r>
              <a:rPr lang="en-US" dirty="0"/>
              <a:t>the best way to approach </a:t>
            </a:r>
            <a:r>
              <a:rPr lang="en-US" dirty="0" smtClean="0"/>
              <a:t>them?</a:t>
            </a:r>
            <a:endParaRPr lang="en-US" dirty="0"/>
          </a:p>
        </p:txBody>
      </p:sp>
    </p:spTree>
    <p:extLst>
      <p:ext uri="{BB962C8B-B14F-4D97-AF65-F5344CB8AC3E}">
        <p14:creationId xmlns:p14="http://schemas.microsoft.com/office/powerpoint/2010/main" val="19308763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Recruitment: </a:t>
            </a:r>
            <a:r>
              <a:rPr lang="en-US" dirty="0" smtClean="0"/>
              <a:t>motivation for service</a:t>
            </a:r>
            <a:endParaRPr lang="en-US" dirty="0"/>
          </a:p>
        </p:txBody>
      </p:sp>
      <p:sp>
        <p:nvSpPr>
          <p:cNvPr id="3" name="Subtitle 2"/>
          <p:cNvSpPr>
            <a:spLocks noGrp="1"/>
          </p:cNvSpPr>
          <p:nvPr>
            <p:ph sz="quarter" idx="1"/>
          </p:nvPr>
        </p:nvSpPr>
        <p:spPr>
          <a:xfrm>
            <a:off x="457200" y="1524000"/>
            <a:ext cx="4041648" cy="4937760"/>
          </a:xfrm>
        </p:spPr>
        <p:txBody>
          <a:bodyPr>
            <a:normAutofit/>
          </a:bodyPr>
          <a:lstStyle/>
          <a:p>
            <a:endParaRPr lang="en-US" dirty="0" smtClean="0"/>
          </a:p>
          <a:p>
            <a:r>
              <a:rPr lang="en-US" dirty="0" smtClean="0"/>
              <a:t>Why do people want to volunteer?</a:t>
            </a:r>
          </a:p>
          <a:p>
            <a:pPr lvl="1"/>
            <a:r>
              <a:rPr lang="en-US" dirty="0" smtClean="0"/>
              <a:t>They were asked</a:t>
            </a:r>
          </a:p>
          <a:p>
            <a:pPr lvl="1"/>
            <a:r>
              <a:rPr lang="en-US" dirty="0" smtClean="0"/>
              <a:t>Personal Connections</a:t>
            </a:r>
          </a:p>
          <a:p>
            <a:pPr lvl="1"/>
            <a:r>
              <a:rPr lang="en-US" dirty="0" smtClean="0"/>
              <a:t>Gain skills/experience</a:t>
            </a:r>
          </a:p>
          <a:p>
            <a:pPr lvl="1"/>
            <a:r>
              <a:rPr lang="en-US" dirty="0" smtClean="0"/>
              <a:t>Want to meet new people</a:t>
            </a:r>
          </a:p>
          <a:p>
            <a:pPr lvl="1"/>
            <a:r>
              <a:rPr lang="en-US" dirty="0" smtClean="0"/>
              <a:t>Feel connected the mission of the organization</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1828800"/>
            <a:ext cx="3886200" cy="3937000"/>
          </a:xfrm>
          <a:prstGeom prst="rect">
            <a:avLst/>
          </a:prstGeom>
        </p:spPr>
      </p:pic>
    </p:spTree>
    <p:extLst>
      <p:ext uri="{BB962C8B-B14F-4D97-AF65-F5344CB8AC3E}">
        <p14:creationId xmlns:p14="http://schemas.microsoft.com/office/powerpoint/2010/main" val="2912298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9296400" cy="990600"/>
          </a:xfrm>
        </p:spPr>
        <p:txBody>
          <a:bodyPr>
            <a:normAutofit/>
          </a:bodyPr>
          <a:lstStyle/>
          <a:p>
            <a:r>
              <a:rPr lang="en-US" dirty="0" smtClean="0"/>
              <a:t>Recruitment: making the case for service</a:t>
            </a:r>
            <a:endParaRPr lang="en-US" dirty="0"/>
          </a:p>
        </p:txBody>
      </p:sp>
      <p:sp>
        <p:nvSpPr>
          <p:cNvPr id="3" name="Subtitle 2"/>
          <p:cNvSpPr>
            <a:spLocks noGrp="1"/>
          </p:cNvSpPr>
          <p:nvPr>
            <p:ph sz="quarter" idx="1"/>
          </p:nvPr>
        </p:nvSpPr>
        <p:spPr/>
        <p:txBody>
          <a:bodyPr>
            <a:normAutofit/>
          </a:bodyPr>
          <a:lstStyle/>
          <a:p>
            <a:endParaRPr lang="en-US" dirty="0" smtClean="0"/>
          </a:p>
          <a:p>
            <a:r>
              <a:rPr lang="en-US" dirty="0" smtClean="0"/>
              <a:t>Be an expert on your organization</a:t>
            </a:r>
          </a:p>
          <a:p>
            <a:r>
              <a:rPr lang="en-US" dirty="0" smtClean="0"/>
              <a:t>Know the history and mission of your organization</a:t>
            </a:r>
          </a:p>
          <a:p>
            <a:r>
              <a:rPr lang="en-US" dirty="0" smtClean="0"/>
              <a:t>Be familiar with the programs and events that need volunteers</a:t>
            </a:r>
          </a:p>
          <a:p>
            <a:r>
              <a:rPr lang="en-US" dirty="0" smtClean="0"/>
              <a:t>Understand how the organization utilizes volunteers</a:t>
            </a:r>
          </a:p>
          <a:p>
            <a:r>
              <a:rPr lang="en-US" dirty="0" smtClean="0"/>
              <a:t>Be able to demonstrate how volunteers contribute to the organization’s goals</a:t>
            </a:r>
            <a:endParaRPr lang="en-US" dirty="0"/>
          </a:p>
        </p:txBody>
      </p:sp>
    </p:spTree>
    <p:extLst>
      <p:ext uri="{BB962C8B-B14F-4D97-AF65-F5344CB8AC3E}">
        <p14:creationId xmlns:p14="http://schemas.microsoft.com/office/powerpoint/2010/main" val="5519935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9448800" cy="990600"/>
          </a:xfrm>
        </p:spPr>
        <p:txBody>
          <a:bodyPr>
            <a:normAutofit/>
          </a:bodyPr>
          <a:lstStyle/>
          <a:p>
            <a:r>
              <a:rPr lang="en-US" dirty="0" smtClean="0"/>
              <a:t>Recruitment</a:t>
            </a:r>
            <a:r>
              <a:rPr lang="en-US" dirty="0"/>
              <a:t>: making the service happen</a:t>
            </a:r>
          </a:p>
        </p:txBody>
      </p:sp>
      <p:sp>
        <p:nvSpPr>
          <p:cNvPr id="3" name="Subtitle 2"/>
          <p:cNvSpPr>
            <a:spLocks noGrp="1"/>
          </p:cNvSpPr>
          <p:nvPr>
            <p:ph sz="quarter" idx="1"/>
          </p:nvPr>
        </p:nvSpPr>
        <p:spPr/>
        <p:txBody>
          <a:bodyPr>
            <a:normAutofit fontScale="92500" lnSpcReduction="20000"/>
          </a:bodyPr>
          <a:lstStyle/>
          <a:p>
            <a:pPr algn="l"/>
            <a:r>
              <a:rPr lang="en-US" dirty="0" smtClean="0"/>
              <a:t>Personally asking someone is the most effective method</a:t>
            </a:r>
          </a:p>
          <a:p>
            <a:pPr algn="l"/>
            <a:r>
              <a:rPr lang="en-US" dirty="0" smtClean="0"/>
              <a:t>Indirect methods</a:t>
            </a:r>
          </a:p>
          <a:p>
            <a:pPr lvl="1"/>
            <a:r>
              <a:rPr lang="en-US" dirty="0" smtClean="0"/>
              <a:t>Website posting (Volunteer Match)</a:t>
            </a:r>
          </a:p>
          <a:p>
            <a:pPr lvl="1"/>
            <a:r>
              <a:rPr lang="en-US" dirty="0" smtClean="0"/>
              <a:t>Social Media (FB, Twitter)</a:t>
            </a:r>
          </a:p>
          <a:p>
            <a:pPr lvl="1"/>
            <a:r>
              <a:rPr lang="en-US" dirty="0" smtClean="0"/>
              <a:t>Flyers</a:t>
            </a:r>
          </a:p>
          <a:p>
            <a:pPr algn="l"/>
            <a:r>
              <a:rPr lang="en-US" dirty="0" smtClean="0"/>
              <a:t>Direct methods</a:t>
            </a:r>
          </a:p>
          <a:p>
            <a:pPr lvl="1"/>
            <a:r>
              <a:rPr lang="en-US" dirty="0" smtClean="0"/>
              <a:t>Networking events (young professionals)</a:t>
            </a:r>
          </a:p>
          <a:p>
            <a:pPr lvl="1"/>
            <a:r>
              <a:rPr lang="en-US" dirty="0" smtClean="0"/>
              <a:t>Volunteer Fairs</a:t>
            </a:r>
          </a:p>
          <a:p>
            <a:pPr lvl="1"/>
            <a:r>
              <a:rPr lang="en-US" dirty="0" smtClean="0"/>
              <a:t>Sororities, Fraternities, Student Groups</a:t>
            </a:r>
          </a:p>
          <a:p>
            <a:pPr lvl="1"/>
            <a:r>
              <a:rPr lang="en-US" dirty="0" smtClean="0"/>
              <a:t>Companies (volunteer time off)</a:t>
            </a:r>
          </a:p>
          <a:p>
            <a:pPr lvl="1"/>
            <a:r>
              <a:rPr lang="en-US" dirty="0" smtClean="0"/>
              <a:t>Retirement Associations</a:t>
            </a:r>
          </a:p>
          <a:p>
            <a:pPr lvl="1"/>
            <a:r>
              <a:rPr lang="en-US" dirty="0" smtClean="0"/>
              <a:t>Faith-based groups &amp; churches</a:t>
            </a:r>
          </a:p>
          <a:p>
            <a:pPr lvl="1"/>
            <a:r>
              <a:rPr lang="en-US" dirty="0" smtClean="0"/>
              <a:t>K-12 Schools or Youth Organizations (4-H, Athletic Teams, Youth Groups)</a:t>
            </a:r>
          </a:p>
        </p:txBody>
      </p:sp>
    </p:spTree>
    <p:extLst>
      <p:ext uri="{BB962C8B-B14F-4D97-AF65-F5344CB8AC3E}">
        <p14:creationId xmlns:p14="http://schemas.microsoft.com/office/powerpoint/2010/main" val="3791747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Retention: keeping volunteers </a:t>
            </a:r>
            <a:r>
              <a:rPr lang="en-US" dirty="0" smtClean="0"/>
              <a:t>motivated</a:t>
            </a:r>
            <a:endParaRPr lang="en-US" dirty="0"/>
          </a:p>
        </p:txBody>
      </p:sp>
      <p:sp>
        <p:nvSpPr>
          <p:cNvPr id="3" name="Subtitle 2"/>
          <p:cNvSpPr>
            <a:spLocks noGrp="1"/>
          </p:cNvSpPr>
          <p:nvPr>
            <p:ph sz="quarter" idx="1"/>
          </p:nvPr>
        </p:nvSpPr>
        <p:spPr/>
        <p:txBody>
          <a:bodyPr>
            <a:normAutofit/>
          </a:bodyPr>
          <a:lstStyle/>
          <a:p>
            <a:pPr algn="l"/>
            <a:endParaRPr lang="en-US" dirty="0" smtClean="0"/>
          </a:p>
          <a:p>
            <a:pPr algn="l"/>
            <a:r>
              <a:rPr lang="en-US" dirty="0" smtClean="0"/>
              <a:t>How to motivate your volunteers</a:t>
            </a:r>
          </a:p>
          <a:p>
            <a:pPr lvl="1"/>
            <a:r>
              <a:rPr lang="en-US" dirty="0" smtClean="0"/>
              <a:t>Promptly return phone calls, emails (24-hour rule) – remain in constant contact</a:t>
            </a:r>
          </a:p>
          <a:p>
            <a:pPr lvl="1"/>
            <a:r>
              <a:rPr lang="en-US" dirty="0" smtClean="0"/>
              <a:t>Thoroughly explain all volunteer duties and expectations</a:t>
            </a:r>
          </a:p>
          <a:p>
            <a:pPr lvl="1"/>
            <a:r>
              <a:rPr lang="en-US" dirty="0" smtClean="0"/>
              <a:t>Teach volunteers about the “issue area” or population served</a:t>
            </a:r>
          </a:p>
          <a:p>
            <a:pPr lvl="1"/>
            <a:r>
              <a:rPr lang="en-US" dirty="0" smtClean="0"/>
              <a:t>Keep commitments &amp; promises to the best off your ability</a:t>
            </a:r>
          </a:p>
          <a:p>
            <a:pPr lvl="1"/>
            <a:r>
              <a:rPr lang="en-US" dirty="0" smtClean="0"/>
              <a:t>Remember their name – use it often to develop a personal connection</a:t>
            </a:r>
          </a:p>
        </p:txBody>
      </p:sp>
    </p:spTree>
    <p:extLst>
      <p:ext uri="{BB962C8B-B14F-4D97-AF65-F5344CB8AC3E}">
        <p14:creationId xmlns:p14="http://schemas.microsoft.com/office/powerpoint/2010/main" val="42533701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Retention: making the most of service</a:t>
            </a:r>
            <a:endParaRPr lang="en-US" dirty="0"/>
          </a:p>
        </p:txBody>
      </p:sp>
      <p:sp>
        <p:nvSpPr>
          <p:cNvPr id="3" name="Subtitle 2"/>
          <p:cNvSpPr>
            <a:spLocks noGrp="1"/>
          </p:cNvSpPr>
          <p:nvPr>
            <p:ph sz="quarter" idx="1"/>
          </p:nvPr>
        </p:nvSpPr>
        <p:spPr/>
        <p:txBody>
          <a:bodyPr>
            <a:normAutofit/>
          </a:bodyPr>
          <a:lstStyle/>
          <a:p>
            <a:pPr algn="l"/>
            <a:endParaRPr lang="en-US" dirty="0" smtClean="0"/>
          </a:p>
          <a:p>
            <a:pPr algn="l"/>
            <a:r>
              <a:rPr lang="en-US" dirty="0" smtClean="0"/>
              <a:t>Provide an orientation and training</a:t>
            </a:r>
          </a:p>
          <a:p>
            <a:pPr lvl="1"/>
            <a:r>
              <a:rPr lang="en-US" dirty="0" smtClean="0"/>
              <a:t>Brief welcome and overview off the site</a:t>
            </a:r>
          </a:p>
          <a:p>
            <a:pPr lvl="1"/>
            <a:r>
              <a:rPr lang="en-US" dirty="0" smtClean="0"/>
              <a:t>Explain who they are serving and about the issue area</a:t>
            </a:r>
          </a:p>
          <a:p>
            <a:pPr lvl="1"/>
            <a:r>
              <a:rPr lang="en-US" dirty="0" smtClean="0"/>
              <a:t>Rules and regulations</a:t>
            </a:r>
          </a:p>
          <a:p>
            <a:endParaRPr lang="en-US" dirty="0"/>
          </a:p>
          <a:p>
            <a:r>
              <a:rPr lang="en-US" dirty="0" smtClean="0"/>
              <a:t>Utilize their talents</a:t>
            </a:r>
          </a:p>
          <a:p>
            <a:pPr lvl="1"/>
            <a:r>
              <a:rPr lang="en-US" dirty="0" smtClean="0"/>
              <a:t>Identify skills on volunteer application</a:t>
            </a:r>
          </a:p>
          <a:p>
            <a:pPr lvl="1"/>
            <a:r>
              <a:rPr lang="en-US" dirty="0" smtClean="0"/>
              <a:t>Find ways they could use their talents</a:t>
            </a:r>
          </a:p>
        </p:txBody>
      </p:sp>
    </p:spTree>
    <p:extLst>
      <p:ext uri="{BB962C8B-B14F-4D97-AF65-F5344CB8AC3E}">
        <p14:creationId xmlns:p14="http://schemas.microsoft.com/office/powerpoint/2010/main" val="37664091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Retention: making the most of service</a:t>
            </a:r>
          </a:p>
        </p:txBody>
      </p:sp>
      <p:sp>
        <p:nvSpPr>
          <p:cNvPr id="3" name="Subtitle 2"/>
          <p:cNvSpPr>
            <a:spLocks noGrp="1"/>
          </p:cNvSpPr>
          <p:nvPr>
            <p:ph sz="quarter" idx="1"/>
          </p:nvPr>
        </p:nvSpPr>
        <p:spPr/>
        <p:txBody>
          <a:bodyPr>
            <a:normAutofit/>
          </a:bodyPr>
          <a:lstStyle/>
          <a:p>
            <a:pPr algn="l"/>
            <a:endParaRPr lang="en-US" dirty="0" smtClean="0"/>
          </a:p>
          <a:p>
            <a:pPr algn="l"/>
            <a:r>
              <a:rPr lang="en-US" dirty="0" smtClean="0"/>
              <a:t>Lead a session, discussion, or informal meeting on why the service is important</a:t>
            </a:r>
          </a:p>
          <a:p>
            <a:pPr lvl="1"/>
            <a:r>
              <a:rPr lang="en-US" dirty="0" smtClean="0"/>
              <a:t>One-on-one or with a group</a:t>
            </a:r>
          </a:p>
          <a:p>
            <a:pPr lvl="1"/>
            <a:r>
              <a:rPr lang="en-US" dirty="0" smtClean="0"/>
              <a:t>Ask thoughtful questions</a:t>
            </a:r>
          </a:p>
          <a:p>
            <a:pPr lvl="1"/>
            <a:endParaRPr lang="en-US" dirty="0"/>
          </a:p>
          <a:p>
            <a:r>
              <a:rPr lang="en-US" dirty="0" smtClean="0"/>
              <a:t>Suggest fun reflection activities to groups during/after a project</a:t>
            </a:r>
          </a:p>
          <a:p>
            <a:pPr lvl="1"/>
            <a:r>
              <a:rPr lang="en-US" dirty="0" smtClean="0"/>
              <a:t>Share an inspiring quote related to the service</a:t>
            </a:r>
          </a:p>
          <a:p>
            <a:pPr lvl="1"/>
            <a:r>
              <a:rPr lang="en-US" dirty="0" smtClean="0"/>
              <a:t>Ask volunteers to discuss how they connect to the population or issue</a:t>
            </a:r>
          </a:p>
        </p:txBody>
      </p:sp>
    </p:spTree>
    <p:extLst>
      <p:ext uri="{BB962C8B-B14F-4D97-AF65-F5344CB8AC3E}">
        <p14:creationId xmlns:p14="http://schemas.microsoft.com/office/powerpoint/2010/main" val="31528533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Recognition: informal recognition</a:t>
            </a:r>
            <a:endParaRPr lang="en-US" dirty="0"/>
          </a:p>
        </p:txBody>
      </p:sp>
      <p:pic>
        <p:nvPicPr>
          <p:cNvPr id="5" name="Content Placeholder 4"/>
          <p:cNvPicPr>
            <a:picLocks noGrp="1" noChangeAspect="1"/>
          </p:cNvPicPr>
          <p:nvPr>
            <p:ph sz="quarter" idx="2"/>
          </p:nvPr>
        </p:nvPicPr>
        <p:blipFill>
          <a:blip r:embed="rId3">
            <a:extLst>
              <a:ext uri="{28A0092B-C50C-407E-A947-70E740481C1C}">
                <a14:useLocalDpi xmlns:a14="http://schemas.microsoft.com/office/drawing/2010/main" val="0"/>
              </a:ext>
            </a:extLst>
          </a:blip>
          <a:stretch>
            <a:fillRect/>
          </a:stretch>
        </p:blipFill>
        <p:spPr>
          <a:xfrm>
            <a:off x="4632325" y="1663700"/>
            <a:ext cx="4041775" cy="4041775"/>
          </a:xfrm>
        </p:spPr>
      </p:pic>
      <p:sp>
        <p:nvSpPr>
          <p:cNvPr id="3" name="Subtitle 2"/>
          <p:cNvSpPr>
            <a:spLocks noGrp="1"/>
          </p:cNvSpPr>
          <p:nvPr>
            <p:ph sz="quarter" idx="1"/>
          </p:nvPr>
        </p:nvSpPr>
        <p:spPr>
          <a:xfrm>
            <a:off x="457200" y="1447800"/>
            <a:ext cx="4648200" cy="4419600"/>
          </a:xfrm>
        </p:spPr>
        <p:txBody>
          <a:bodyPr>
            <a:normAutofit lnSpcReduction="10000"/>
          </a:bodyPr>
          <a:lstStyle/>
          <a:p>
            <a:pPr algn="l"/>
            <a:r>
              <a:rPr lang="en-US" dirty="0" smtClean="0"/>
              <a:t>Types of informal recognition</a:t>
            </a:r>
          </a:p>
          <a:p>
            <a:pPr lvl="1"/>
            <a:r>
              <a:rPr lang="en-US" dirty="0" smtClean="0"/>
              <a:t>Say “thank you” daily</a:t>
            </a:r>
          </a:p>
          <a:p>
            <a:pPr lvl="1"/>
            <a:r>
              <a:rPr lang="en-US" dirty="0" smtClean="0"/>
              <a:t>Highlight volunteers in your site’s </a:t>
            </a:r>
            <a:r>
              <a:rPr lang="en-US" dirty="0" smtClean="0"/>
              <a:t>newsletter or your school newspaper</a:t>
            </a:r>
            <a:endParaRPr lang="en-US" dirty="0" smtClean="0"/>
          </a:p>
          <a:p>
            <a:pPr lvl="1"/>
            <a:r>
              <a:rPr lang="en-US" dirty="0" smtClean="0"/>
              <a:t>Postcards/thank you cards</a:t>
            </a:r>
          </a:p>
          <a:p>
            <a:pPr lvl="1"/>
            <a:r>
              <a:rPr lang="en-US" dirty="0" smtClean="0"/>
              <a:t>Bulletin board on-site with pictures or info about volunteers</a:t>
            </a:r>
          </a:p>
          <a:p>
            <a:pPr lvl="1"/>
            <a:r>
              <a:rPr lang="en-US" dirty="0" smtClean="0"/>
              <a:t>Treat them as an important part of the organization</a:t>
            </a:r>
            <a:endParaRPr lang="en-US" dirty="0"/>
          </a:p>
          <a:p>
            <a:pPr lvl="1"/>
            <a:r>
              <a:rPr lang="en-US" dirty="0" smtClean="0"/>
              <a:t>Use nametags</a:t>
            </a:r>
            <a:r>
              <a:rPr lang="en-US" dirty="0"/>
              <a:t> </a:t>
            </a:r>
            <a:r>
              <a:rPr lang="en-US" dirty="0" smtClean="0"/>
              <a:t>and introduce volunteers to each other</a:t>
            </a:r>
          </a:p>
        </p:txBody>
      </p:sp>
    </p:spTree>
    <p:extLst>
      <p:ext uri="{BB962C8B-B14F-4D97-AF65-F5344CB8AC3E}">
        <p14:creationId xmlns:p14="http://schemas.microsoft.com/office/powerpoint/2010/main" val="15646622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Recognition: formal recognition</a:t>
            </a:r>
            <a:endParaRPr lang="en-US" dirty="0"/>
          </a:p>
        </p:txBody>
      </p:sp>
      <p:sp>
        <p:nvSpPr>
          <p:cNvPr id="3" name="Subtitle 2"/>
          <p:cNvSpPr>
            <a:spLocks noGrp="1"/>
          </p:cNvSpPr>
          <p:nvPr>
            <p:ph sz="quarter" idx="1"/>
          </p:nvPr>
        </p:nvSpPr>
        <p:spPr/>
        <p:txBody>
          <a:bodyPr>
            <a:normAutofit/>
          </a:bodyPr>
          <a:lstStyle/>
          <a:p>
            <a:pPr algn="l"/>
            <a:endParaRPr lang="en-US" dirty="0" smtClean="0"/>
          </a:p>
          <a:p>
            <a:pPr algn="l"/>
            <a:r>
              <a:rPr lang="en-US" dirty="0" smtClean="0"/>
              <a:t>Types of formal recognition</a:t>
            </a:r>
          </a:p>
          <a:p>
            <a:pPr lvl="1"/>
            <a:r>
              <a:rPr lang="en-US" dirty="0" smtClean="0"/>
              <a:t>Annual recognition banquet or event – awards ceremony</a:t>
            </a:r>
          </a:p>
          <a:p>
            <a:pPr lvl="1"/>
            <a:r>
              <a:rPr lang="en-US" dirty="0" smtClean="0"/>
              <a:t>Plaques, trophies, ribbons, etc.</a:t>
            </a:r>
          </a:p>
          <a:p>
            <a:pPr lvl="1"/>
            <a:r>
              <a:rPr lang="en-US" dirty="0" smtClean="0"/>
              <a:t>Ask for their help!</a:t>
            </a:r>
          </a:p>
          <a:p>
            <a:pPr lvl="1"/>
            <a:r>
              <a:rPr lang="en-US" dirty="0" smtClean="0"/>
              <a:t>Train new volunteers</a:t>
            </a:r>
          </a:p>
          <a:p>
            <a:pPr lvl="1"/>
            <a:r>
              <a:rPr lang="en-US" dirty="0" smtClean="0"/>
              <a:t>Allow them to have more “professional” duties</a:t>
            </a:r>
          </a:p>
          <a:p>
            <a:pPr lvl="1"/>
            <a:r>
              <a:rPr lang="en-US" dirty="0" smtClean="0"/>
              <a:t>Organize a group outing where volunteers get in for free</a:t>
            </a:r>
          </a:p>
          <a:p>
            <a:pPr lvl="1"/>
            <a:r>
              <a:rPr lang="en-US" dirty="0" smtClean="0"/>
              <a:t>Sporting events, museums, music events, etc.</a:t>
            </a:r>
          </a:p>
        </p:txBody>
      </p:sp>
    </p:spTree>
    <p:extLst>
      <p:ext uri="{BB962C8B-B14F-4D97-AF65-F5344CB8AC3E}">
        <p14:creationId xmlns:p14="http://schemas.microsoft.com/office/powerpoint/2010/main" val="7749419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manage difficult </a:t>
            </a:r>
            <a:r>
              <a:rPr lang="en-US" dirty="0" smtClean="0"/>
              <a:t>situations</a:t>
            </a:r>
            <a:endParaRPr lang="en-US" dirty="0"/>
          </a:p>
        </p:txBody>
      </p:sp>
      <p:sp>
        <p:nvSpPr>
          <p:cNvPr id="3" name="Subtitle 2"/>
          <p:cNvSpPr>
            <a:spLocks noGrp="1"/>
          </p:cNvSpPr>
          <p:nvPr>
            <p:ph sz="quarter" idx="1"/>
          </p:nvPr>
        </p:nvSpPr>
        <p:spPr/>
        <p:txBody>
          <a:bodyPr>
            <a:normAutofit/>
          </a:bodyPr>
          <a:lstStyle/>
          <a:p>
            <a:endParaRPr lang="en-US" dirty="0" smtClean="0"/>
          </a:p>
          <a:p>
            <a:r>
              <a:rPr lang="en-US" dirty="0" smtClean="0"/>
              <a:t>Don’t ignore the problem</a:t>
            </a:r>
          </a:p>
          <a:p>
            <a:r>
              <a:rPr lang="en-US" dirty="0" smtClean="0"/>
              <a:t>Listen to the individual’s concerns</a:t>
            </a:r>
          </a:p>
          <a:p>
            <a:r>
              <a:rPr lang="en-US" dirty="0"/>
              <a:t>Communicate clear guidelines up front</a:t>
            </a:r>
          </a:p>
          <a:p>
            <a:r>
              <a:rPr lang="en-US" dirty="0" smtClean="0"/>
              <a:t>Provide consistent, clear,  and thoughtful feedback</a:t>
            </a:r>
          </a:p>
          <a:p>
            <a:r>
              <a:rPr lang="en-US" dirty="0" smtClean="0"/>
              <a:t>Offer support to those involved</a:t>
            </a:r>
          </a:p>
          <a:p>
            <a:r>
              <a:rPr lang="en-US" dirty="0" smtClean="0"/>
              <a:t>See it as a “teaching moment”</a:t>
            </a:r>
          </a:p>
        </p:txBody>
      </p:sp>
    </p:spTree>
    <p:extLst>
      <p:ext uri="{BB962C8B-B14F-4D97-AF65-F5344CB8AC3E}">
        <p14:creationId xmlns:p14="http://schemas.microsoft.com/office/powerpoint/2010/main" val="3167225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Capacity Building</a:t>
            </a:r>
            <a:endParaRPr lang="en-US" b="1" dirty="0"/>
          </a:p>
        </p:txBody>
      </p:sp>
      <p:sp>
        <p:nvSpPr>
          <p:cNvPr id="3" name="Text Placeholder 2"/>
          <p:cNvSpPr>
            <a:spLocks noGrp="1"/>
          </p:cNvSpPr>
          <p:nvPr>
            <p:ph type="subTitle" idx="1"/>
          </p:nvPr>
        </p:nvSpPr>
        <p:spPr/>
        <p:txBody>
          <a:bodyPr/>
          <a:lstStyle/>
          <a:p>
            <a:r>
              <a:rPr lang="en-US" dirty="0" smtClean="0"/>
              <a:t>Adding value to your service</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1143000"/>
            <a:ext cx="7620000" cy="2115332"/>
          </a:xfrm>
          <a:prstGeom prst="rect">
            <a:avLst/>
          </a:prstGeom>
        </p:spPr>
      </p:pic>
    </p:spTree>
    <p:extLst>
      <p:ext uri="{BB962C8B-B14F-4D97-AF65-F5344CB8AC3E}">
        <p14:creationId xmlns:p14="http://schemas.microsoft.com/office/powerpoint/2010/main" val="35720259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and tricks</a:t>
            </a:r>
            <a:endParaRPr lang="en-US" dirty="0"/>
          </a:p>
        </p:txBody>
      </p:sp>
      <p:sp>
        <p:nvSpPr>
          <p:cNvPr id="3" name="Subtitle 2"/>
          <p:cNvSpPr>
            <a:spLocks noGrp="1"/>
          </p:cNvSpPr>
          <p:nvPr>
            <p:ph sz="quarter" idx="1"/>
          </p:nvPr>
        </p:nvSpPr>
        <p:spPr/>
        <p:txBody>
          <a:bodyPr>
            <a:normAutofit fontScale="92500" lnSpcReduction="10000"/>
          </a:bodyPr>
          <a:lstStyle/>
          <a:p>
            <a:pPr algn="l"/>
            <a:r>
              <a:rPr lang="en-US" dirty="0" smtClean="0"/>
              <a:t>Make it easy to get involved!</a:t>
            </a:r>
          </a:p>
          <a:p>
            <a:pPr algn="l"/>
            <a:r>
              <a:rPr lang="en-US" dirty="0" smtClean="0"/>
              <a:t>Post clear instructions on your website on how to get involved</a:t>
            </a:r>
          </a:p>
          <a:p>
            <a:pPr algn="l"/>
            <a:r>
              <a:rPr lang="en-US" dirty="0" smtClean="0"/>
              <a:t>Remember the little things: details like where to park, what to wear, and who will greet them when they arrive.</a:t>
            </a:r>
          </a:p>
          <a:p>
            <a:pPr algn="l"/>
            <a:r>
              <a:rPr lang="en-US" dirty="0" smtClean="0"/>
              <a:t>Reach out on multiple channels where your volunteers are listening. Share information via email, Facebook, Twitter, phone calls, etc.</a:t>
            </a:r>
          </a:p>
          <a:p>
            <a:pPr algn="l"/>
            <a:r>
              <a:rPr lang="en-US" dirty="0" smtClean="0"/>
              <a:t>Invite volunteers to share their stories and experiences through photo sharing websites and social media.</a:t>
            </a:r>
          </a:p>
          <a:p>
            <a:pPr algn="l"/>
            <a:r>
              <a:rPr lang="en-US" dirty="0" smtClean="0"/>
              <a:t>Encourage current volunteers to invite their friends to help.</a:t>
            </a:r>
          </a:p>
          <a:p>
            <a:pPr algn="l"/>
            <a:r>
              <a:rPr lang="en-US" dirty="0" smtClean="0"/>
              <a:t>Ask volunteers what special skills they may bring to the table that your group could benefit from (artists, web developers, accountants)</a:t>
            </a:r>
          </a:p>
          <a:p>
            <a:pPr algn="l"/>
            <a:endParaRPr lang="en-US" dirty="0"/>
          </a:p>
        </p:txBody>
      </p:sp>
      <p:sp>
        <p:nvSpPr>
          <p:cNvPr id="4" name="TextBox 3"/>
          <p:cNvSpPr txBox="1"/>
          <p:nvPr/>
        </p:nvSpPr>
        <p:spPr>
          <a:xfrm>
            <a:off x="685800" y="6400800"/>
            <a:ext cx="7391400" cy="369332"/>
          </a:xfrm>
          <a:prstGeom prst="rect">
            <a:avLst/>
          </a:prstGeom>
          <a:noFill/>
        </p:spPr>
        <p:txBody>
          <a:bodyPr wrap="square" rtlCol="0">
            <a:spAutoFit/>
          </a:bodyPr>
          <a:lstStyle/>
          <a:p>
            <a:r>
              <a:rPr lang="en-US" dirty="0"/>
              <a:t>From Karen </a:t>
            </a:r>
            <a:r>
              <a:rPr lang="en-US" dirty="0" err="1"/>
              <a:t>Bantuveris</a:t>
            </a:r>
            <a:r>
              <a:rPr lang="en-US" dirty="0"/>
              <a:t>, Founder of </a:t>
            </a:r>
            <a:r>
              <a:rPr lang="en-US" dirty="0" smtClean="0"/>
              <a:t>VolunteerSpot.com</a:t>
            </a:r>
            <a:endParaRPr lang="en-US" dirty="0"/>
          </a:p>
        </p:txBody>
      </p:sp>
    </p:spTree>
    <p:extLst>
      <p:ext uri="{BB962C8B-B14F-4D97-AF65-F5344CB8AC3E}">
        <p14:creationId xmlns:p14="http://schemas.microsoft.com/office/powerpoint/2010/main" val="30738975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 what can you do as an ICAP member?</a:t>
            </a:r>
            <a:endParaRPr lang="en-US" dirty="0"/>
          </a:p>
        </p:txBody>
      </p:sp>
      <p:sp>
        <p:nvSpPr>
          <p:cNvPr id="3" name="Subtitle 2"/>
          <p:cNvSpPr>
            <a:spLocks noGrp="1"/>
          </p:cNvSpPr>
          <p:nvPr>
            <p:ph sz="quarter" idx="1"/>
          </p:nvPr>
        </p:nvSpPr>
        <p:spPr/>
        <p:txBody>
          <a:bodyPr>
            <a:normAutofit/>
          </a:bodyPr>
          <a:lstStyle/>
          <a:p>
            <a:pPr algn="l"/>
            <a:endParaRPr lang="en-US" dirty="0" smtClean="0"/>
          </a:p>
          <a:p>
            <a:pPr algn="l"/>
            <a:r>
              <a:rPr lang="en-US" dirty="0" smtClean="0"/>
              <a:t>Get to know your community partners – what are their needs?</a:t>
            </a:r>
          </a:p>
          <a:p>
            <a:pPr algn="l"/>
            <a:endParaRPr lang="en-US" dirty="0"/>
          </a:p>
          <a:p>
            <a:pPr algn="l"/>
            <a:r>
              <a:rPr lang="en-US" dirty="0" smtClean="0"/>
              <a:t>Can you find anybody at your campus who can meet those needs?</a:t>
            </a:r>
          </a:p>
          <a:p>
            <a:pPr algn="l"/>
            <a:endParaRPr lang="en-US" dirty="0"/>
          </a:p>
          <a:p>
            <a:pPr algn="l"/>
            <a:r>
              <a:rPr lang="en-US" dirty="0" smtClean="0"/>
              <a:t>Promote volunteerism among your peers.</a:t>
            </a:r>
          </a:p>
          <a:p>
            <a:pPr algn="l"/>
            <a:endParaRPr lang="en-US" dirty="0"/>
          </a:p>
          <a:p>
            <a:pPr algn="l"/>
            <a:r>
              <a:rPr lang="en-US" dirty="0" smtClean="0"/>
              <a:t>Share your volunteer story!</a:t>
            </a:r>
          </a:p>
        </p:txBody>
      </p:sp>
    </p:spTree>
    <p:extLst>
      <p:ext uri="{BB962C8B-B14F-4D97-AF65-F5344CB8AC3E}">
        <p14:creationId xmlns:p14="http://schemas.microsoft.com/office/powerpoint/2010/main" val="3815163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 we mean by capacity building?</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The </a:t>
            </a:r>
            <a:r>
              <a:rPr lang="en-US" dirty="0"/>
              <a:t>ability of an organization to get stuff done more quickly and effectively now and in the future.</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3219651"/>
            <a:ext cx="7620000" cy="2115332"/>
          </a:xfrm>
          <a:prstGeom prst="rect">
            <a:avLst/>
          </a:prstGeom>
        </p:spPr>
      </p:pic>
      <p:pic>
        <p:nvPicPr>
          <p:cNvPr id="5" name="Picture 4"/>
          <p:cNvPicPr>
            <a:picLocks noChangeAspect="1"/>
          </p:cNvPicPr>
          <p:nvPr/>
        </p:nvPicPr>
        <p:blipFill>
          <a:blip r:embed="rId4" cstate="print">
            <a:extLst>
              <a:ext uri="{BEBA8EAE-BF5A-486C-A8C5-ECC9F3942E4B}">
                <a14:imgProps xmlns:a14="http://schemas.microsoft.com/office/drawing/2010/main">
                  <a14:imgLayer r:embed="rId5">
                    <a14:imgEffect>
                      <a14:backgroundRemoval t="932" b="99379" l="9957" r="89177"/>
                    </a14:imgEffect>
                  </a14:imgLayer>
                </a14:imgProps>
              </a:ext>
              <a:ext uri="{28A0092B-C50C-407E-A947-70E740481C1C}">
                <a14:useLocalDpi xmlns:a14="http://schemas.microsoft.com/office/drawing/2010/main" val="0"/>
              </a:ext>
            </a:extLst>
          </a:blip>
          <a:stretch>
            <a:fillRect/>
          </a:stretch>
        </p:blipFill>
        <p:spPr>
          <a:xfrm>
            <a:off x="5638800" y="3733800"/>
            <a:ext cx="914400" cy="1274618"/>
          </a:xfrm>
          <a:prstGeom prst="rect">
            <a:avLst/>
          </a:prstGeom>
        </p:spPr>
      </p:pic>
      <p:pic>
        <p:nvPicPr>
          <p:cNvPr id="12" name="Picture 11"/>
          <p:cNvPicPr>
            <a:picLocks noChangeAspect="1"/>
          </p:cNvPicPr>
          <p:nvPr/>
        </p:nvPicPr>
        <p:blipFill>
          <a:blip r:embed="rId4" cstate="print">
            <a:extLst>
              <a:ext uri="{BEBA8EAE-BF5A-486C-A8C5-ECC9F3942E4B}">
                <a14:imgProps xmlns:a14="http://schemas.microsoft.com/office/drawing/2010/main">
                  <a14:imgLayer r:embed="rId5">
                    <a14:imgEffect>
                      <a14:backgroundRemoval t="932" b="99379" l="9957" r="89177"/>
                    </a14:imgEffect>
                  </a14:imgLayer>
                </a14:imgProps>
              </a:ext>
              <a:ext uri="{28A0092B-C50C-407E-A947-70E740481C1C}">
                <a14:useLocalDpi xmlns:a14="http://schemas.microsoft.com/office/drawing/2010/main" val="0"/>
              </a:ext>
            </a:extLst>
          </a:blip>
          <a:stretch>
            <a:fillRect/>
          </a:stretch>
        </p:blipFill>
        <p:spPr>
          <a:xfrm>
            <a:off x="4114800" y="3733800"/>
            <a:ext cx="914400" cy="1274618"/>
          </a:xfrm>
          <a:prstGeom prst="rect">
            <a:avLst/>
          </a:prstGeom>
        </p:spPr>
      </p:pic>
      <p:pic>
        <p:nvPicPr>
          <p:cNvPr id="13" name="Picture 12"/>
          <p:cNvPicPr>
            <a:picLocks noChangeAspect="1"/>
          </p:cNvPicPr>
          <p:nvPr/>
        </p:nvPicPr>
        <p:blipFill>
          <a:blip r:embed="rId4" cstate="print">
            <a:extLst>
              <a:ext uri="{BEBA8EAE-BF5A-486C-A8C5-ECC9F3942E4B}">
                <a14:imgProps xmlns:a14="http://schemas.microsoft.com/office/drawing/2010/main">
                  <a14:imgLayer r:embed="rId5">
                    <a14:imgEffect>
                      <a14:backgroundRemoval t="932" b="99379" l="9957" r="89177"/>
                    </a14:imgEffect>
                  </a14:imgLayer>
                </a14:imgProps>
              </a:ext>
              <a:ext uri="{28A0092B-C50C-407E-A947-70E740481C1C}">
                <a14:useLocalDpi xmlns:a14="http://schemas.microsoft.com/office/drawing/2010/main" val="0"/>
              </a:ext>
            </a:extLst>
          </a:blip>
          <a:stretch>
            <a:fillRect/>
          </a:stretch>
        </p:blipFill>
        <p:spPr>
          <a:xfrm>
            <a:off x="2438400" y="3743864"/>
            <a:ext cx="914400" cy="1274618"/>
          </a:xfrm>
          <a:prstGeom prst="rect">
            <a:avLst/>
          </a:prstGeom>
        </p:spPr>
      </p:pic>
      <p:pic>
        <p:nvPicPr>
          <p:cNvPr id="1026" name="Picture 2" descr="C:\Users\Justin Ellis\AppData\Local\Microsoft\Windows\Temporary Internet Files\Content.IE5\PZZAMOTT\MC90029721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160508" y="2388599"/>
            <a:ext cx="1778508" cy="105156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Justin Ellis\AppData\Local\Microsoft\Windows\Temporary Internet Files\Content.IE5\PZZAMOTT\MC90029721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398508" y="2514600"/>
            <a:ext cx="1778508" cy="105156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Justin Ellis\AppData\Local\Microsoft\Windows\Temporary Internet Files\Content.IE5\PZZAMOTT\MC90029721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687990" y="2857371"/>
            <a:ext cx="1778508" cy="105156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Justin Ellis\AppData\Local\Microsoft\Windows\Temporary Internet Files\Content.IE5\PZZAMOTT\MC90029721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570694" y="3040380"/>
            <a:ext cx="1778508" cy="105156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C:\Users\Justin Ellis\AppData\Local\Microsoft\Windows\Temporary Internet Files\Content.IE5\PZZAMOTT\MC90029721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550908" y="2667000"/>
            <a:ext cx="1778508" cy="1051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92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repeatCount="indefinite" fill="hold" nodeType="clickEffect">
                                  <p:stCondLst>
                                    <p:cond delay="0"/>
                                  </p:stCondLst>
                                  <p:endCondLst>
                                    <p:cond evt="onNext" delay="0">
                                      <p:tgtEl>
                                        <p:sldTgt/>
                                      </p:tgtEl>
                                    </p:cond>
                                  </p:endCondLst>
                                  <p:childTnLst>
                                    <p:animRot by="120000">
                                      <p:cBhvr>
                                        <p:cTn id="11" dur="100" fill="hold">
                                          <p:stCondLst>
                                            <p:cond delay="0"/>
                                          </p:stCondLst>
                                        </p:cTn>
                                        <p:tgtEl>
                                          <p:spTgt spid="14"/>
                                        </p:tgtEl>
                                        <p:attrNameLst>
                                          <p:attrName>r</p:attrName>
                                        </p:attrNameLst>
                                      </p:cBhvr>
                                    </p:animRot>
                                    <p:animRot by="-240000">
                                      <p:cBhvr>
                                        <p:cTn id="12" dur="200" fill="hold">
                                          <p:stCondLst>
                                            <p:cond delay="200"/>
                                          </p:stCondLst>
                                        </p:cTn>
                                        <p:tgtEl>
                                          <p:spTgt spid="14"/>
                                        </p:tgtEl>
                                        <p:attrNameLst>
                                          <p:attrName>r</p:attrName>
                                        </p:attrNameLst>
                                      </p:cBhvr>
                                    </p:animRot>
                                    <p:animRot by="240000">
                                      <p:cBhvr>
                                        <p:cTn id="13" dur="200" fill="hold">
                                          <p:stCondLst>
                                            <p:cond delay="400"/>
                                          </p:stCondLst>
                                        </p:cTn>
                                        <p:tgtEl>
                                          <p:spTgt spid="14"/>
                                        </p:tgtEl>
                                        <p:attrNameLst>
                                          <p:attrName>r</p:attrName>
                                        </p:attrNameLst>
                                      </p:cBhvr>
                                    </p:animRot>
                                    <p:animRot by="-240000">
                                      <p:cBhvr>
                                        <p:cTn id="14" dur="200" fill="hold">
                                          <p:stCondLst>
                                            <p:cond delay="600"/>
                                          </p:stCondLst>
                                        </p:cTn>
                                        <p:tgtEl>
                                          <p:spTgt spid="14"/>
                                        </p:tgtEl>
                                        <p:attrNameLst>
                                          <p:attrName>r</p:attrName>
                                        </p:attrNameLst>
                                      </p:cBhvr>
                                    </p:animRot>
                                    <p:animRot by="120000">
                                      <p:cBhvr>
                                        <p:cTn id="15" dur="200" fill="hold">
                                          <p:stCondLst>
                                            <p:cond delay="800"/>
                                          </p:stCondLst>
                                        </p:cTn>
                                        <p:tgtEl>
                                          <p:spTgt spid="14"/>
                                        </p:tgtEl>
                                        <p:attrNameLst>
                                          <p:attrName>r</p:attrName>
                                        </p:attrNameLst>
                                      </p:cBhvr>
                                    </p:animRot>
                                  </p:childTnLst>
                                </p:cTn>
                              </p:par>
                              <p:par>
                                <p:cTn id="16" presetID="35" presetClass="path" presetSubtype="0" accel="50000" decel="50000" fill="hold" nodeType="withEffect">
                                  <p:stCondLst>
                                    <p:cond delay="0"/>
                                  </p:stCondLst>
                                  <p:childTnLst>
                                    <p:animMotion origin="layout" path="M 0 -2.21452E-6 L -1.34167 0.00116 " pathEditMode="relative" rAng="0" ptsTypes="AA">
                                      <p:cBhvr>
                                        <p:cTn id="17" dur="4000" fill="hold"/>
                                        <p:tgtEl>
                                          <p:spTgt spid="14"/>
                                        </p:tgtEl>
                                        <p:attrNameLst>
                                          <p:attrName>ppt_x</p:attrName>
                                          <p:attrName>ppt_y</p:attrName>
                                        </p:attrNameLst>
                                      </p:cBhvr>
                                      <p:rCtr x="-67083" y="46"/>
                                    </p:animMotion>
                                  </p:childTnLst>
                                  <p:subTnLst>
                                    <p:set>
                                      <p:cBhvr override="childStyle">
                                        <p:cTn dur="1" fill="hold" display="0" masterRel="sameClick" afterEffect="1">
                                          <p:stCondLst>
                                            <p:cond evt="end" delay="0">
                                              <p:tn val="16"/>
                                            </p:cond>
                                          </p:stCondLst>
                                        </p:cTn>
                                        <p:tgtEl>
                                          <p:spTgt spid="14"/>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20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ppt_x"/>
                                          </p:val>
                                        </p:tav>
                                        <p:tav tm="100000">
                                          <p:val>
                                            <p:strVal val="#ppt_x"/>
                                          </p:val>
                                        </p:tav>
                                      </p:tavLst>
                                    </p:anim>
                                    <p:anim calcmode="lin" valueType="num">
                                      <p:cBhvr additive="base">
                                        <p:cTn id="27" dur="500" fill="hold"/>
                                        <p:tgtEl>
                                          <p:spTgt spid="12"/>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40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2" presetClass="emph" presetSubtype="0" repeatCount="indefinite" fill="hold" nodeType="clickEffect">
                                  <p:stCondLst>
                                    <p:cond delay="0"/>
                                  </p:stCondLst>
                                  <p:endCondLst>
                                    <p:cond evt="onNext" delay="0">
                                      <p:tgtEl>
                                        <p:sldTgt/>
                                      </p:tgtEl>
                                    </p:cond>
                                  </p:endCondLst>
                                  <p:childTnLst>
                                    <p:animRot by="120000">
                                      <p:cBhvr>
                                        <p:cTn id="35" dur="50" fill="hold">
                                          <p:stCondLst>
                                            <p:cond delay="0"/>
                                          </p:stCondLst>
                                        </p:cTn>
                                        <p:tgtEl>
                                          <p:spTgt spid="1026"/>
                                        </p:tgtEl>
                                        <p:attrNameLst>
                                          <p:attrName>r</p:attrName>
                                        </p:attrNameLst>
                                      </p:cBhvr>
                                    </p:animRot>
                                    <p:animRot by="-240000">
                                      <p:cBhvr>
                                        <p:cTn id="36" dur="100" fill="hold">
                                          <p:stCondLst>
                                            <p:cond delay="100"/>
                                          </p:stCondLst>
                                        </p:cTn>
                                        <p:tgtEl>
                                          <p:spTgt spid="1026"/>
                                        </p:tgtEl>
                                        <p:attrNameLst>
                                          <p:attrName>r</p:attrName>
                                        </p:attrNameLst>
                                      </p:cBhvr>
                                    </p:animRot>
                                    <p:animRot by="240000">
                                      <p:cBhvr>
                                        <p:cTn id="37" dur="100" fill="hold">
                                          <p:stCondLst>
                                            <p:cond delay="200"/>
                                          </p:stCondLst>
                                        </p:cTn>
                                        <p:tgtEl>
                                          <p:spTgt spid="1026"/>
                                        </p:tgtEl>
                                        <p:attrNameLst>
                                          <p:attrName>r</p:attrName>
                                        </p:attrNameLst>
                                      </p:cBhvr>
                                    </p:animRot>
                                    <p:animRot by="-240000">
                                      <p:cBhvr>
                                        <p:cTn id="38" dur="100" fill="hold">
                                          <p:stCondLst>
                                            <p:cond delay="300"/>
                                          </p:stCondLst>
                                        </p:cTn>
                                        <p:tgtEl>
                                          <p:spTgt spid="1026"/>
                                        </p:tgtEl>
                                        <p:attrNameLst>
                                          <p:attrName>r</p:attrName>
                                        </p:attrNameLst>
                                      </p:cBhvr>
                                    </p:animRot>
                                    <p:animRot by="120000">
                                      <p:cBhvr>
                                        <p:cTn id="39" dur="100" fill="hold">
                                          <p:stCondLst>
                                            <p:cond delay="400"/>
                                          </p:stCondLst>
                                        </p:cTn>
                                        <p:tgtEl>
                                          <p:spTgt spid="1026"/>
                                        </p:tgtEl>
                                        <p:attrNameLst>
                                          <p:attrName>r</p:attrName>
                                        </p:attrNameLst>
                                      </p:cBhvr>
                                    </p:animRot>
                                  </p:childTnLst>
                                </p:cTn>
                              </p:par>
                              <p:par>
                                <p:cTn id="40" presetID="32" presetClass="emph" presetSubtype="0" repeatCount="indefinite" fill="hold" nodeType="withEffect">
                                  <p:stCondLst>
                                    <p:cond delay="300"/>
                                  </p:stCondLst>
                                  <p:endCondLst>
                                    <p:cond evt="onNext" delay="0">
                                      <p:tgtEl>
                                        <p:sldTgt/>
                                      </p:tgtEl>
                                    </p:cond>
                                  </p:endCondLst>
                                  <p:childTnLst>
                                    <p:animRot by="120000">
                                      <p:cBhvr>
                                        <p:cTn id="41" dur="100" fill="hold">
                                          <p:stCondLst>
                                            <p:cond delay="0"/>
                                          </p:stCondLst>
                                        </p:cTn>
                                        <p:tgtEl>
                                          <p:spTgt spid="6"/>
                                        </p:tgtEl>
                                        <p:attrNameLst>
                                          <p:attrName>r</p:attrName>
                                        </p:attrNameLst>
                                      </p:cBhvr>
                                    </p:animRot>
                                    <p:animRot by="-240000">
                                      <p:cBhvr>
                                        <p:cTn id="42" dur="200" fill="hold">
                                          <p:stCondLst>
                                            <p:cond delay="200"/>
                                          </p:stCondLst>
                                        </p:cTn>
                                        <p:tgtEl>
                                          <p:spTgt spid="6"/>
                                        </p:tgtEl>
                                        <p:attrNameLst>
                                          <p:attrName>r</p:attrName>
                                        </p:attrNameLst>
                                      </p:cBhvr>
                                    </p:animRot>
                                    <p:animRot by="240000">
                                      <p:cBhvr>
                                        <p:cTn id="43" dur="200" fill="hold">
                                          <p:stCondLst>
                                            <p:cond delay="400"/>
                                          </p:stCondLst>
                                        </p:cTn>
                                        <p:tgtEl>
                                          <p:spTgt spid="6"/>
                                        </p:tgtEl>
                                        <p:attrNameLst>
                                          <p:attrName>r</p:attrName>
                                        </p:attrNameLst>
                                      </p:cBhvr>
                                    </p:animRot>
                                    <p:animRot by="-240000">
                                      <p:cBhvr>
                                        <p:cTn id="44" dur="200" fill="hold">
                                          <p:stCondLst>
                                            <p:cond delay="600"/>
                                          </p:stCondLst>
                                        </p:cTn>
                                        <p:tgtEl>
                                          <p:spTgt spid="6"/>
                                        </p:tgtEl>
                                        <p:attrNameLst>
                                          <p:attrName>r</p:attrName>
                                        </p:attrNameLst>
                                      </p:cBhvr>
                                    </p:animRot>
                                    <p:animRot by="120000">
                                      <p:cBhvr>
                                        <p:cTn id="45" dur="200" fill="hold">
                                          <p:stCondLst>
                                            <p:cond delay="800"/>
                                          </p:stCondLst>
                                        </p:cTn>
                                        <p:tgtEl>
                                          <p:spTgt spid="6"/>
                                        </p:tgtEl>
                                        <p:attrNameLst>
                                          <p:attrName>r</p:attrName>
                                        </p:attrNameLst>
                                      </p:cBhvr>
                                    </p:animRot>
                                  </p:childTnLst>
                                </p:cTn>
                              </p:par>
                              <p:par>
                                <p:cTn id="46" presetID="32" presetClass="emph" presetSubtype="0" repeatCount="indefinite" fill="hold" nodeType="withEffect">
                                  <p:stCondLst>
                                    <p:cond delay="0"/>
                                  </p:stCondLst>
                                  <p:endCondLst>
                                    <p:cond evt="onNext" delay="0">
                                      <p:tgtEl>
                                        <p:sldTgt/>
                                      </p:tgtEl>
                                    </p:cond>
                                  </p:endCondLst>
                                  <p:childTnLst>
                                    <p:animRot by="120000">
                                      <p:cBhvr>
                                        <p:cTn id="47" dur="120" fill="hold">
                                          <p:stCondLst>
                                            <p:cond delay="0"/>
                                          </p:stCondLst>
                                        </p:cTn>
                                        <p:tgtEl>
                                          <p:spTgt spid="7"/>
                                        </p:tgtEl>
                                        <p:attrNameLst>
                                          <p:attrName>r</p:attrName>
                                        </p:attrNameLst>
                                      </p:cBhvr>
                                    </p:animRot>
                                    <p:animRot by="-240000">
                                      <p:cBhvr>
                                        <p:cTn id="48" dur="240" fill="hold">
                                          <p:stCondLst>
                                            <p:cond delay="240"/>
                                          </p:stCondLst>
                                        </p:cTn>
                                        <p:tgtEl>
                                          <p:spTgt spid="7"/>
                                        </p:tgtEl>
                                        <p:attrNameLst>
                                          <p:attrName>r</p:attrName>
                                        </p:attrNameLst>
                                      </p:cBhvr>
                                    </p:animRot>
                                    <p:animRot by="240000">
                                      <p:cBhvr>
                                        <p:cTn id="49" dur="240" fill="hold">
                                          <p:stCondLst>
                                            <p:cond delay="480"/>
                                          </p:stCondLst>
                                        </p:cTn>
                                        <p:tgtEl>
                                          <p:spTgt spid="7"/>
                                        </p:tgtEl>
                                        <p:attrNameLst>
                                          <p:attrName>r</p:attrName>
                                        </p:attrNameLst>
                                      </p:cBhvr>
                                    </p:animRot>
                                    <p:animRot by="-240000">
                                      <p:cBhvr>
                                        <p:cTn id="50" dur="240" fill="hold">
                                          <p:stCondLst>
                                            <p:cond delay="720"/>
                                          </p:stCondLst>
                                        </p:cTn>
                                        <p:tgtEl>
                                          <p:spTgt spid="7"/>
                                        </p:tgtEl>
                                        <p:attrNameLst>
                                          <p:attrName>r</p:attrName>
                                        </p:attrNameLst>
                                      </p:cBhvr>
                                    </p:animRot>
                                    <p:animRot by="120000">
                                      <p:cBhvr>
                                        <p:cTn id="51" dur="240" fill="hold">
                                          <p:stCondLst>
                                            <p:cond delay="960"/>
                                          </p:stCondLst>
                                        </p:cTn>
                                        <p:tgtEl>
                                          <p:spTgt spid="7"/>
                                        </p:tgtEl>
                                        <p:attrNameLst>
                                          <p:attrName>r</p:attrName>
                                        </p:attrNameLst>
                                      </p:cBhvr>
                                    </p:animRot>
                                  </p:childTnLst>
                                </p:cTn>
                              </p:par>
                              <p:par>
                                <p:cTn id="52" presetID="32" presetClass="emph" presetSubtype="0" repeatCount="indefinite" fill="hold" nodeType="withEffect">
                                  <p:stCondLst>
                                    <p:cond delay="0"/>
                                  </p:stCondLst>
                                  <p:endCondLst>
                                    <p:cond evt="onNext" delay="0">
                                      <p:tgtEl>
                                        <p:sldTgt/>
                                      </p:tgtEl>
                                    </p:cond>
                                  </p:endCondLst>
                                  <p:childTnLst>
                                    <p:animRot by="120000">
                                      <p:cBhvr>
                                        <p:cTn id="53" dur="100" fill="hold">
                                          <p:stCondLst>
                                            <p:cond delay="0"/>
                                          </p:stCondLst>
                                        </p:cTn>
                                        <p:tgtEl>
                                          <p:spTgt spid="8"/>
                                        </p:tgtEl>
                                        <p:attrNameLst>
                                          <p:attrName>r</p:attrName>
                                        </p:attrNameLst>
                                      </p:cBhvr>
                                    </p:animRot>
                                    <p:animRot by="-240000">
                                      <p:cBhvr>
                                        <p:cTn id="54" dur="200" fill="hold">
                                          <p:stCondLst>
                                            <p:cond delay="200"/>
                                          </p:stCondLst>
                                        </p:cTn>
                                        <p:tgtEl>
                                          <p:spTgt spid="8"/>
                                        </p:tgtEl>
                                        <p:attrNameLst>
                                          <p:attrName>r</p:attrName>
                                        </p:attrNameLst>
                                      </p:cBhvr>
                                    </p:animRot>
                                    <p:animRot by="240000">
                                      <p:cBhvr>
                                        <p:cTn id="55" dur="200" fill="hold">
                                          <p:stCondLst>
                                            <p:cond delay="400"/>
                                          </p:stCondLst>
                                        </p:cTn>
                                        <p:tgtEl>
                                          <p:spTgt spid="8"/>
                                        </p:tgtEl>
                                        <p:attrNameLst>
                                          <p:attrName>r</p:attrName>
                                        </p:attrNameLst>
                                      </p:cBhvr>
                                    </p:animRot>
                                    <p:animRot by="-240000">
                                      <p:cBhvr>
                                        <p:cTn id="56" dur="200" fill="hold">
                                          <p:stCondLst>
                                            <p:cond delay="600"/>
                                          </p:stCondLst>
                                        </p:cTn>
                                        <p:tgtEl>
                                          <p:spTgt spid="8"/>
                                        </p:tgtEl>
                                        <p:attrNameLst>
                                          <p:attrName>r</p:attrName>
                                        </p:attrNameLst>
                                      </p:cBhvr>
                                    </p:animRot>
                                    <p:animRot by="120000">
                                      <p:cBhvr>
                                        <p:cTn id="57" dur="200" fill="hold">
                                          <p:stCondLst>
                                            <p:cond delay="800"/>
                                          </p:stCondLst>
                                        </p:cTn>
                                        <p:tgtEl>
                                          <p:spTgt spid="8"/>
                                        </p:tgtEl>
                                        <p:attrNameLst>
                                          <p:attrName>r</p:attrName>
                                        </p:attrNameLst>
                                      </p:cBhvr>
                                    </p:animRot>
                                  </p:childTnLst>
                                </p:cTn>
                              </p:par>
                              <p:par>
                                <p:cTn id="58" presetID="35" presetClass="path" presetSubtype="0" accel="50000" decel="50000" fill="hold" nodeType="withEffect">
                                  <p:stCondLst>
                                    <p:cond delay="0"/>
                                  </p:stCondLst>
                                  <p:childTnLst>
                                    <p:animMotion origin="layout" path="M -3.33333E-6 -5.40915E-7 L -1.30833 -0.01387 " pathEditMode="relative" rAng="0" ptsTypes="AA">
                                      <p:cBhvr>
                                        <p:cTn id="59" dur="4000" fill="hold"/>
                                        <p:tgtEl>
                                          <p:spTgt spid="1026"/>
                                        </p:tgtEl>
                                        <p:attrNameLst>
                                          <p:attrName>ppt_x</p:attrName>
                                          <p:attrName>ppt_y</p:attrName>
                                        </p:attrNameLst>
                                      </p:cBhvr>
                                      <p:rCtr x="-65417" y="-693"/>
                                    </p:animMotion>
                                  </p:childTnLst>
                                  <p:subTnLst>
                                    <p:set>
                                      <p:cBhvr override="childStyle">
                                        <p:cTn dur="1" fill="hold" display="0" masterRel="sameClick" afterEffect="1">
                                          <p:stCondLst>
                                            <p:cond evt="end" delay="0">
                                              <p:tn val="58"/>
                                            </p:cond>
                                          </p:stCondLst>
                                        </p:cTn>
                                        <p:tgtEl>
                                          <p:spTgt spid="1026"/>
                                        </p:tgtEl>
                                        <p:attrNameLst>
                                          <p:attrName>style.visibility</p:attrName>
                                        </p:attrNameLst>
                                      </p:cBhvr>
                                      <p:to>
                                        <p:strVal val="hidden"/>
                                      </p:to>
                                    </p:set>
                                  </p:subTnLst>
                                </p:cTn>
                              </p:par>
                              <p:par>
                                <p:cTn id="60" presetID="35" presetClass="path" presetSubtype="0" accel="50000" decel="50000" fill="hold" nodeType="withEffect">
                                  <p:stCondLst>
                                    <p:cond delay="0"/>
                                  </p:stCondLst>
                                  <p:childTnLst>
                                    <p:animMotion origin="layout" path="M 0 -2.21452E-6 L -1.34167 0.00116 " pathEditMode="relative" rAng="0" ptsTypes="AA">
                                      <p:cBhvr>
                                        <p:cTn id="61" dur="4000" fill="hold"/>
                                        <p:tgtEl>
                                          <p:spTgt spid="6"/>
                                        </p:tgtEl>
                                        <p:attrNameLst>
                                          <p:attrName>ppt_x</p:attrName>
                                          <p:attrName>ppt_y</p:attrName>
                                        </p:attrNameLst>
                                      </p:cBhvr>
                                      <p:rCtr x="-67083" y="46"/>
                                    </p:animMotion>
                                  </p:childTnLst>
                                  <p:subTnLst>
                                    <p:set>
                                      <p:cBhvr override="childStyle">
                                        <p:cTn dur="1" fill="hold" display="0" masterRel="sameClick" afterEffect="1">
                                          <p:stCondLst>
                                            <p:cond evt="end" delay="0">
                                              <p:tn val="60"/>
                                            </p:cond>
                                          </p:stCondLst>
                                        </p:cTn>
                                        <p:tgtEl>
                                          <p:spTgt spid="6"/>
                                        </p:tgtEl>
                                        <p:attrNameLst>
                                          <p:attrName>style.visibility</p:attrName>
                                        </p:attrNameLst>
                                      </p:cBhvr>
                                      <p:to>
                                        <p:strVal val="hidden"/>
                                      </p:to>
                                    </p:set>
                                  </p:subTnLst>
                                </p:cTn>
                              </p:par>
                              <p:par>
                                <p:cTn id="62" presetID="35" presetClass="path" presetSubtype="0" accel="50000" decel="50000" fill="hold" nodeType="withEffect">
                                  <p:stCondLst>
                                    <p:cond delay="0"/>
                                  </p:stCondLst>
                                  <p:childTnLst>
                                    <p:animMotion origin="layout" path="M -8.33333E-7 -2.86639E-6 L -1.30677 0.00671 " pathEditMode="relative" rAng="0" ptsTypes="AA">
                                      <p:cBhvr>
                                        <p:cTn id="63" dur="4000" fill="hold"/>
                                        <p:tgtEl>
                                          <p:spTgt spid="7"/>
                                        </p:tgtEl>
                                        <p:attrNameLst>
                                          <p:attrName>ppt_x</p:attrName>
                                          <p:attrName>ppt_y</p:attrName>
                                        </p:attrNameLst>
                                      </p:cBhvr>
                                      <p:rCtr x="-65347" y="324"/>
                                    </p:animMotion>
                                  </p:childTnLst>
                                  <p:subTnLst>
                                    <p:set>
                                      <p:cBhvr override="childStyle">
                                        <p:cTn dur="1" fill="hold" display="0" masterRel="sameClick" afterEffect="1">
                                          <p:stCondLst>
                                            <p:cond evt="end" delay="0">
                                              <p:tn val="62"/>
                                            </p:cond>
                                          </p:stCondLst>
                                        </p:cTn>
                                        <p:tgtEl>
                                          <p:spTgt spid="7"/>
                                        </p:tgtEl>
                                        <p:attrNameLst>
                                          <p:attrName>style.visibility</p:attrName>
                                        </p:attrNameLst>
                                      </p:cBhvr>
                                      <p:to>
                                        <p:strVal val="hidden"/>
                                      </p:to>
                                    </p:set>
                                  </p:subTnLst>
                                </p:cTn>
                              </p:par>
                              <p:par>
                                <p:cTn id="64" presetID="35" presetClass="path" presetSubtype="0" accel="50000" decel="50000" fill="hold" nodeType="withEffect">
                                  <p:stCondLst>
                                    <p:cond delay="0"/>
                                  </p:stCondLst>
                                  <p:childTnLst>
                                    <p:animMotion origin="layout" path="M -0.03108 0.0125 L -1.41163 0.00231 " pathEditMode="relative" rAng="0" ptsTypes="AA">
                                      <p:cBhvr>
                                        <p:cTn id="65" dur="4000" fill="hold"/>
                                        <p:tgtEl>
                                          <p:spTgt spid="8"/>
                                        </p:tgtEl>
                                        <p:attrNameLst>
                                          <p:attrName>ppt_x</p:attrName>
                                          <p:attrName>ppt_y</p:attrName>
                                        </p:attrNameLst>
                                      </p:cBhvr>
                                      <p:rCtr x="-69028" y="-509"/>
                                    </p:animMotion>
                                  </p:childTnLst>
                                  <p:subTnLst>
                                    <p:set>
                                      <p:cBhvr override="childStyle">
                                        <p:cTn dur="1" fill="hold" display="0" masterRel="sameClick" afterEffect="1">
                                          <p:stCondLst>
                                            <p:cond evt="end" delay="0">
                                              <p:tn val="64"/>
                                            </p:cond>
                                          </p:stCondLst>
                                        </p:cTn>
                                        <p:tgtEl>
                                          <p:spTgt spid="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is it important to build capacity?</a:t>
            </a:r>
          </a:p>
        </p:txBody>
      </p:sp>
      <p:sp>
        <p:nvSpPr>
          <p:cNvPr id="3" name="Content Placeholder 2"/>
          <p:cNvSpPr>
            <a:spLocks noGrp="1"/>
          </p:cNvSpPr>
          <p:nvPr>
            <p:ph sz="quarter" idx="1"/>
          </p:nvPr>
        </p:nvSpPr>
        <p:spPr/>
        <p:txBody>
          <a:bodyPr/>
          <a:lstStyle/>
          <a:p>
            <a:endParaRPr lang="en-US" dirty="0" smtClean="0"/>
          </a:p>
          <a:p>
            <a:r>
              <a:rPr lang="en-US" dirty="0" smtClean="0"/>
              <a:t>Building </a:t>
            </a:r>
            <a:r>
              <a:rPr lang="en-US" dirty="0"/>
              <a:t>an organization’s capacity allows them to successfully complete their work more effectively. This means that they can serve more people, more effectively, over a greater amount of time.</a:t>
            </a:r>
          </a:p>
          <a:p>
            <a:endParaRPr lang="en-US" dirty="0"/>
          </a:p>
        </p:txBody>
      </p:sp>
      <p:pic>
        <p:nvPicPr>
          <p:cNvPr id="4" name="Picture 2" descr="C:\Users\Justin Ellis\AppData\Local\Microsoft\Windows\Temporary Internet Files\Content.IE5\PZZAMOTT\MC90029721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4724400"/>
            <a:ext cx="2577548"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4587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some capacity building activities</a:t>
            </a:r>
            <a:r>
              <a:rPr lang="en-US" dirty="0" smtClean="0"/>
              <a:t>?</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dirty="0" smtClean="0"/>
              <a:t>We </a:t>
            </a:r>
            <a:r>
              <a:rPr lang="en-US" dirty="0"/>
              <a:t>will return to </a:t>
            </a:r>
            <a:r>
              <a:rPr lang="en-US" dirty="0" smtClean="0"/>
              <a:t>describing these activities in </a:t>
            </a:r>
            <a:r>
              <a:rPr lang="en-US" dirty="0"/>
              <a:t>a little bit, but here are a few examples:</a:t>
            </a:r>
          </a:p>
          <a:p>
            <a:pPr lvl="1"/>
            <a:r>
              <a:rPr lang="en-US" dirty="0"/>
              <a:t>Volunteer management</a:t>
            </a:r>
          </a:p>
          <a:p>
            <a:pPr lvl="1"/>
            <a:r>
              <a:rPr lang="en-US" dirty="0"/>
              <a:t>Volunteer recruitment</a:t>
            </a:r>
          </a:p>
          <a:p>
            <a:pPr lvl="1"/>
            <a:r>
              <a:rPr lang="en-US" dirty="0"/>
              <a:t>Connecting with and learning from similar organizations in your area about how they do their work</a:t>
            </a:r>
          </a:p>
          <a:p>
            <a:pPr lvl="1"/>
            <a:r>
              <a:rPr lang="en-US" dirty="0"/>
              <a:t>Training volunteers on how to perform necessary tasks for your service </a:t>
            </a:r>
            <a:r>
              <a:rPr lang="en-US" dirty="0" smtClean="0"/>
              <a:t>event</a:t>
            </a:r>
            <a:endParaRPr lang="en-US" dirty="0"/>
          </a:p>
        </p:txBody>
      </p:sp>
      <p:pic>
        <p:nvPicPr>
          <p:cNvPr id="4" name="Picture 3"/>
          <p:cNvPicPr>
            <a:picLocks noChangeAspect="1"/>
          </p:cNvPicPr>
          <p:nvPr/>
        </p:nvPicPr>
        <p:blipFill>
          <a:blip r:embed="rId3" cstate="print">
            <a:extLst>
              <a:ext uri="{BEBA8EAE-BF5A-486C-A8C5-ECC9F3942E4B}">
                <a14:imgProps xmlns:a14="http://schemas.microsoft.com/office/drawing/2010/main">
                  <a14:imgLayer r:embed="rId4">
                    <a14:imgEffect>
                      <a14:backgroundRemoval t="932" b="99379" l="9957" r="89177"/>
                    </a14:imgEffect>
                  </a14:imgLayer>
                </a14:imgProps>
              </a:ext>
              <a:ext uri="{28A0092B-C50C-407E-A947-70E740481C1C}">
                <a14:useLocalDpi xmlns:a14="http://schemas.microsoft.com/office/drawing/2010/main" val="0"/>
              </a:ext>
            </a:extLst>
          </a:blip>
          <a:stretch>
            <a:fillRect/>
          </a:stretch>
        </p:blipFill>
        <p:spPr>
          <a:xfrm>
            <a:off x="7386694" y="4876800"/>
            <a:ext cx="995306" cy="1387397"/>
          </a:xfrm>
          <a:prstGeom prst="rect">
            <a:avLst/>
          </a:prstGeom>
        </p:spPr>
      </p:pic>
    </p:spTree>
    <p:extLst>
      <p:ext uri="{BB962C8B-B14F-4D97-AF65-F5344CB8AC3E}">
        <p14:creationId xmlns:p14="http://schemas.microsoft.com/office/powerpoint/2010/main" val="379510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4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a:t>
            </a:r>
            <a:r>
              <a:rPr lang="en-US" u="sng" dirty="0"/>
              <a:t>not</a:t>
            </a:r>
            <a:r>
              <a:rPr lang="en-US" dirty="0"/>
              <a:t> capacity building activities</a:t>
            </a:r>
            <a:r>
              <a:rPr lang="en-US" dirty="0" smtClean="0"/>
              <a:t>?</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Participating </a:t>
            </a:r>
            <a:r>
              <a:rPr lang="en-US" dirty="0"/>
              <a:t>in a service day without being responsible for managing or supervising any of the volunteers</a:t>
            </a:r>
            <a:r>
              <a:rPr lang="en-US" dirty="0" smtClean="0"/>
              <a:t>.</a:t>
            </a:r>
          </a:p>
          <a:p>
            <a:endParaRPr lang="en-US" dirty="0"/>
          </a:p>
        </p:txBody>
      </p:sp>
    </p:spTree>
    <p:extLst>
      <p:ext uri="{BB962C8B-B14F-4D97-AF65-F5344CB8AC3E}">
        <p14:creationId xmlns:p14="http://schemas.microsoft.com/office/powerpoint/2010/main" val="4136591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a:t>
            </a:r>
            <a:r>
              <a:rPr lang="en-US" u="sng" dirty="0"/>
              <a:t>not</a:t>
            </a:r>
            <a:r>
              <a:rPr lang="en-US" dirty="0"/>
              <a:t> capacity building activities</a:t>
            </a:r>
            <a:r>
              <a:rPr lang="en-US" dirty="0" smtClean="0"/>
              <a:t>?</a:t>
            </a:r>
            <a:endParaRPr lang="en-US" dirty="0"/>
          </a:p>
        </p:txBody>
      </p:sp>
      <p:sp>
        <p:nvSpPr>
          <p:cNvPr id="3" name="Content Placeholder 2"/>
          <p:cNvSpPr>
            <a:spLocks noGrp="1"/>
          </p:cNvSpPr>
          <p:nvPr>
            <p:ph sz="quarter" idx="1"/>
          </p:nvPr>
        </p:nvSpPr>
        <p:spPr>
          <a:xfrm>
            <a:off x="457200" y="1295400"/>
            <a:ext cx="5791200" cy="1447800"/>
          </a:xfrm>
        </p:spPr>
        <p:txBody>
          <a:bodyPr>
            <a:normAutofit lnSpcReduction="10000"/>
          </a:bodyPr>
          <a:lstStyle/>
          <a:p>
            <a:pPr marL="0" indent="0">
              <a:buNone/>
            </a:pPr>
            <a:r>
              <a:rPr lang="en-US" u="sng" dirty="0"/>
              <a:t>How do I build capacity in this situation</a:t>
            </a:r>
            <a:r>
              <a:rPr lang="en-US" u="sng" dirty="0" smtClean="0"/>
              <a:t>?</a:t>
            </a:r>
          </a:p>
          <a:p>
            <a:pPr marL="0" indent="0">
              <a:buNone/>
            </a:pPr>
            <a:endParaRPr lang="en-US" u="sng" dirty="0" smtClean="0"/>
          </a:p>
          <a:p>
            <a:pPr marL="0" indent="0">
              <a:buNone/>
            </a:pPr>
            <a:r>
              <a:rPr lang="en-US" dirty="0"/>
              <a:t>Ask yourself these questions</a:t>
            </a:r>
            <a:r>
              <a:rPr lang="en-US" dirty="0" smtClean="0"/>
              <a:t>:</a:t>
            </a:r>
            <a:endParaRPr lang="en-US" dirty="0"/>
          </a:p>
        </p:txBody>
      </p:sp>
      <p:sp>
        <p:nvSpPr>
          <p:cNvPr id="4" name="Content Placeholder 3"/>
          <p:cNvSpPr>
            <a:spLocks noGrp="1"/>
          </p:cNvSpPr>
          <p:nvPr>
            <p:ph sz="quarter" idx="2"/>
          </p:nvPr>
        </p:nvSpPr>
        <p:spPr>
          <a:xfrm>
            <a:off x="914400" y="2895600"/>
            <a:ext cx="7759446" cy="3051048"/>
          </a:xfrm>
        </p:spPr>
        <p:txBody>
          <a:bodyPr>
            <a:normAutofit lnSpcReduction="10000"/>
          </a:bodyPr>
          <a:lstStyle/>
          <a:p>
            <a:r>
              <a:rPr lang="en-US" dirty="0" smtClean="0"/>
              <a:t>Is </a:t>
            </a:r>
            <a:r>
              <a:rPr lang="en-US" dirty="0"/>
              <a:t>there a task that requires training</a:t>
            </a:r>
            <a:r>
              <a:rPr lang="en-US" dirty="0" smtClean="0"/>
              <a:t>?</a:t>
            </a:r>
          </a:p>
          <a:p>
            <a:endParaRPr lang="en-US" dirty="0"/>
          </a:p>
          <a:p>
            <a:r>
              <a:rPr lang="en-US" dirty="0"/>
              <a:t>Do volunteers know what they are going to be doing before their arrive</a:t>
            </a:r>
            <a:r>
              <a:rPr lang="en-US" dirty="0" smtClean="0"/>
              <a:t>?</a:t>
            </a:r>
          </a:p>
          <a:p>
            <a:endParaRPr lang="en-US" dirty="0"/>
          </a:p>
          <a:p>
            <a:r>
              <a:rPr lang="en-US" dirty="0"/>
              <a:t>Is there anyone directly supervising the service? Who is answering questions or concerns</a:t>
            </a:r>
            <a:r>
              <a:rPr lang="en-US" dirty="0" smtClean="0"/>
              <a:t>?</a:t>
            </a:r>
            <a:endParaRPr lang="en-US" dirty="0"/>
          </a:p>
        </p:txBody>
      </p:sp>
    </p:spTree>
    <p:extLst>
      <p:ext uri="{BB962C8B-B14F-4D97-AF65-F5344CB8AC3E}">
        <p14:creationId xmlns:p14="http://schemas.microsoft.com/office/powerpoint/2010/main" val="163694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par>
                          <p:cTn id="10" fill="hold">
                            <p:stCondLst>
                              <p:cond delay="1000"/>
                            </p:stCondLst>
                            <p:childTnLst>
                              <p:par>
                                <p:cTn id="11" presetID="55" presetClass="entr" presetSubtype="0" fill="hold" grpId="0" nodeType="afterEffect">
                                  <p:stCondLst>
                                    <p:cond delay="60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p:cTn id="13"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14"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15" dur="1000"/>
                                        <p:tgtEl>
                                          <p:spTgt spid="4">
                                            <p:txEl>
                                              <p:pRg st="2" end="2"/>
                                            </p:txEl>
                                          </p:spTgt>
                                        </p:tgtEl>
                                      </p:cBhvr>
                                    </p:animEffect>
                                  </p:childTnLst>
                                </p:cTn>
                              </p:par>
                            </p:childTnLst>
                          </p:cTn>
                        </p:par>
                        <p:par>
                          <p:cTn id="16" fill="hold">
                            <p:stCondLst>
                              <p:cond delay="2600"/>
                            </p:stCondLst>
                            <p:childTnLst>
                              <p:par>
                                <p:cTn id="17" presetID="55" presetClass="entr" presetSubtype="0" fill="hold" grpId="0" nodeType="afterEffect">
                                  <p:stCondLst>
                                    <p:cond delay="140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p:cTn id="19"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20"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21"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a:t>
            </a:r>
            <a:r>
              <a:rPr lang="en-US" u="sng" dirty="0"/>
              <a:t>not</a:t>
            </a:r>
            <a:r>
              <a:rPr lang="en-US" dirty="0"/>
              <a:t> capacity building activities</a:t>
            </a:r>
            <a:r>
              <a:rPr lang="en-US" dirty="0" smtClean="0"/>
              <a:t>?</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Only </a:t>
            </a:r>
            <a:r>
              <a:rPr lang="en-US" dirty="0"/>
              <a:t>providing mentorship to a single </a:t>
            </a:r>
            <a:r>
              <a:rPr lang="en-US" dirty="0" smtClean="0"/>
              <a:t>person</a:t>
            </a:r>
          </a:p>
          <a:p>
            <a:r>
              <a:rPr lang="en-US" dirty="0"/>
              <a:t>Direct service that helps you learn about your organization</a:t>
            </a:r>
          </a:p>
          <a:p>
            <a:endParaRPr lang="en-US" dirty="0"/>
          </a:p>
          <a:p>
            <a:endParaRPr lang="en-US" dirty="0"/>
          </a:p>
          <a:p>
            <a:endParaRPr lang="en-US" dirty="0"/>
          </a:p>
        </p:txBody>
      </p:sp>
    </p:spTree>
    <p:extLst>
      <p:ext uri="{BB962C8B-B14F-4D97-AF65-F5344CB8AC3E}">
        <p14:creationId xmlns:p14="http://schemas.microsoft.com/office/powerpoint/2010/main" val="16058726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1413</TotalTime>
  <Words>6495</Words>
  <Application>Microsoft Office PowerPoint</Application>
  <PresentationFormat>On-screen Show (4:3)</PresentationFormat>
  <Paragraphs>399</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Origin</vt:lpstr>
      <vt:lpstr>Capacity Building &amp; Volunteer Management</vt:lpstr>
      <vt:lpstr>Goals of this training</vt:lpstr>
      <vt:lpstr>Capacity Building</vt:lpstr>
      <vt:lpstr>What do we mean by capacity building?</vt:lpstr>
      <vt:lpstr>Why is it important to build capacity?</vt:lpstr>
      <vt:lpstr>What are some capacity building activities?</vt:lpstr>
      <vt:lpstr>What are not capacity building activities?</vt:lpstr>
      <vt:lpstr>What are not capacity building activities?</vt:lpstr>
      <vt:lpstr>What are not capacity building activities?</vt:lpstr>
      <vt:lpstr>What are not capacity building activities?</vt:lpstr>
      <vt:lpstr>How do I figure out what my organization’s needs are?</vt:lpstr>
      <vt:lpstr>How do I figure out how to address those needs?</vt:lpstr>
      <vt:lpstr>How do I figure out how to address those needs?</vt:lpstr>
      <vt:lpstr>Where in my organization can I build capacity?</vt:lpstr>
      <vt:lpstr>Volunteer Management</vt:lpstr>
      <vt:lpstr>Three R’s of volunteering</vt:lpstr>
      <vt:lpstr>Recruitment: types of service</vt:lpstr>
      <vt:lpstr>Recruitment: organize the service</vt:lpstr>
      <vt:lpstr>Recruitment: organize the service</vt:lpstr>
      <vt:lpstr>Recruitment: making the service happen</vt:lpstr>
      <vt:lpstr>Recruitment: motivation for service</vt:lpstr>
      <vt:lpstr>Recruitment: making the case for service</vt:lpstr>
      <vt:lpstr>Recruitment: making the service happen</vt:lpstr>
      <vt:lpstr>Retention: keeping volunteers motivated</vt:lpstr>
      <vt:lpstr>Retention: making the most of service</vt:lpstr>
      <vt:lpstr>Retention: making the most of service</vt:lpstr>
      <vt:lpstr>Recognition: informal recognition</vt:lpstr>
      <vt:lpstr>Recognition: formal recognition</vt:lpstr>
      <vt:lpstr>How to manage difficult situations</vt:lpstr>
      <vt:lpstr>Tips and tricks</vt:lpstr>
      <vt:lpstr>Review: what can you do as an ICAP member?</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will learn today</dc:title>
  <dc:creator>Justin Ellis</dc:creator>
  <cp:lastModifiedBy>Justin Ellis</cp:lastModifiedBy>
  <cp:revision>73</cp:revision>
  <dcterms:created xsi:type="dcterms:W3CDTF">2013-08-26T19:28:17Z</dcterms:created>
  <dcterms:modified xsi:type="dcterms:W3CDTF">2013-09-09T18:15:50Z</dcterms:modified>
</cp:coreProperties>
</file>