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73" r:id="rId4"/>
    <p:sldId id="257" r:id="rId5"/>
    <p:sldId id="259" r:id="rId6"/>
    <p:sldId id="260" r:id="rId7"/>
    <p:sldId id="262" r:id="rId8"/>
    <p:sldId id="263" r:id="rId9"/>
    <p:sldId id="264" r:id="rId10"/>
    <p:sldId id="261" r:id="rId11"/>
    <p:sldId id="265" r:id="rId12"/>
    <p:sldId id="266" r:id="rId13"/>
    <p:sldId id="267" r:id="rId14"/>
    <p:sldId id="268" r:id="rId15"/>
    <p:sldId id="269" r:id="rId16"/>
    <p:sldId id="271" r:id="rId17"/>
    <p:sldId id="270"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6600"/>
    <a:srgbClr val="FFFFFF"/>
    <a:srgbClr val="A4000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10" autoAdjust="0"/>
  </p:normalViewPr>
  <p:slideViewPr>
    <p:cSldViewPr>
      <p:cViewPr>
        <p:scale>
          <a:sx n="60" d="100"/>
          <a:sy n="60" d="100"/>
        </p:scale>
        <p:origin x="-1410" y="24"/>
      </p:cViewPr>
      <p:guideLst>
        <p:guide orient="horz" pos="528"/>
        <p:guide orient="horz" pos="3984"/>
        <p:guide pos="5280"/>
        <p:guide pos="4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2663B4-9384-472B-95C7-13A26FAA20BC}" type="datetimeFigureOut">
              <a:rPr lang="en-US" smtClean="0"/>
              <a:t>11/14/2013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4961C-4E0C-40E8-A518-846BCFA99C9F}" type="slidenum">
              <a:rPr lang="en-US" smtClean="0"/>
              <a:t>‹#›</a:t>
            </a:fld>
            <a:endParaRPr lang="en-US"/>
          </a:p>
        </p:txBody>
      </p:sp>
    </p:spTree>
    <p:extLst>
      <p:ext uri="{BB962C8B-B14F-4D97-AF65-F5344CB8AC3E}">
        <p14:creationId xmlns:p14="http://schemas.microsoft.com/office/powerpoint/2010/main" val="7379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log.fairfield.edu/campuscompact/resources/disaster-respon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owacollegeamericorps.weebly.com/online-training.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choosing to participate in the ICAP disaster recovery</a:t>
            </a:r>
            <a:r>
              <a:rPr lang="en-US" baseline="0" dirty="0" smtClean="0"/>
              <a:t> training on campus preparedness. This training does count toward your ICAP required trainings. </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a:t>
            </a:fld>
            <a:endParaRPr lang="en-US"/>
          </a:p>
        </p:txBody>
      </p:sp>
    </p:spTree>
    <p:extLst>
      <p:ext uri="{BB962C8B-B14F-4D97-AF65-F5344CB8AC3E}">
        <p14:creationId xmlns:p14="http://schemas.microsoft.com/office/powerpoint/2010/main" val="99659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closing, the Ready Campus Manual provides a broad understand of how any college or university can partner with its community to create a sustainable and successful disaster recovery collaboration.</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10</a:t>
            </a:fld>
            <a:endParaRPr lang="en-US"/>
          </a:p>
        </p:txBody>
      </p:sp>
    </p:spTree>
    <p:extLst>
      <p:ext uri="{BB962C8B-B14F-4D97-AF65-F5344CB8AC3E}">
        <p14:creationId xmlns:p14="http://schemas.microsoft.com/office/powerpoint/2010/main" val="155671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Connecticut Campus Compact</a:t>
            </a:r>
            <a:r>
              <a:rPr lang="en-US" baseline="0" dirty="0" smtClean="0"/>
              <a:t> put together a </a:t>
            </a:r>
            <a:r>
              <a:rPr lang="en-US" baseline="0" dirty="0" err="1" smtClean="0"/>
              <a:t>blogpost</a:t>
            </a:r>
            <a:r>
              <a:rPr lang="en-US" baseline="0" dirty="0" smtClean="0"/>
              <a:t> on this topic from 11/01/12. This training will only briefly discuss the tips provided, but you can view the original blog post for more information. A link is provided at the end of this training.</a:t>
            </a:r>
          </a:p>
          <a:p>
            <a:endParaRPr lang="en-US" baseline="0" dirty="0" smtClean="0"/>
          </a:p>
          <a:p>
            <a:r>
              <a:rPr lang="en-US" dirty="0" smtClean="0">
                <a:hlinkClick r:id="rId3"/>
              </a:rPr>
              <a:t>http://blog.fairfield.edu/campuscompact/resources/disaster-response</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11</a:t>
            </a:fld>
            <a:endParaRPr lang="en-US"/>
          </a:p>
        </p:txBody>
      </p:sp>
    </p:spTree>
    <p:extLst>
      <p:ext uri="{BB962C8B-B14F-4D97-AF65-F5344CB8AC3E}">
        <p14:creationId xmlns:p14="http://schemas.microsoft.com/office/powerpoint/2010/main" val="192690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tip is to get support from the Campus President. Leadership</a:t>
            </a:r>
            <a:r>
              <a:rPr lang="en-US" baseline="0" dirty="0" smtClean="0"/>
              <a:t> from the top on this topic will help set the tone across campus and prove to the community that your campus is a serious partner in this collaboration. The second tip is to centralize the operations; this advice echoes the Ready Campus Manual as does work through key community partners. The advice here is that when considering community partners try to keep in mind who will be able to provide the most support to the community and campus. Not all community partners are the same, try and take advantage of their assets and use those to your advantage during a disaster.</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12</a:t>
            </a:fld>
            <a:endParaRPr lang="en-US"/>
          </a:p>
        </p:txBody>
      </p:sp>
    </p:spTree>
    <p:extLst>
      <p:ext uri="{BB962C8B-B14F-4D97-AF65-F5344CB8AC3E}">
        <p14:creationId xmlns:p14="http://schemas.microsoft.com/office/powerpoint/2010/main" val="3722609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 tip is vital and as ICAP members you can probably relate. When something bad happens to your campus or community you want to help! It’s natural</a:t>
            </a:r>
            <a:r>
              <a:rPr lang="en-US" baseline="0" dirty="0" smtClean="0"/>
              <a:t> because that place is your home. It is up to your campus to find ways to harness your ability to recover or prepare for a disaster.</a:t>
            </a:r>
          </a:p>
          <a:p>
            <a:endParaRPr lang="en-US" baseline="0" dirty="0" smtClean="0"/>
          </a:p>
          <a:p>
            <a:r>
              <a:rPr lang="en-US" baseline="0" dirty="0" smtClean="0"/>
              <a:t>The sixth tip is one that can describe any collaboration: be flexible. In a disaster situation you do not know what is going to happen and you will need to respond to those challenges in real time. In short, develop a robust contingency plan.</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13</a:t>
            </a:fld>
            <a:endParaRPr lang="en-US"/>
          </a:p>
        </p:txBody>
      </p:sp>
    </p:spTree>
    <p:extLst>
      <p:ext uri="{BB962C8B-B14F-4D97-AF65-F5344CB8AC3E}">
        <p14:creationId xmlns:p14="http://schemas.microsoft.com/office/powerpoint/2010/main" val="1399196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Connecticut Campus Compact advises that your campus understand that disaster recovery never disappears quickly and a long term relationship will be needed in order to see a successful recovery. In this way, your campus should be patient with the disaster recovery process. Small steps will lead to big rewards and those steps might not happen as quickly as expected.</a:t>
            </a:r>
          </a:p>
          <a:p>
            <a:endParaRPr lang="en-US" baseline="0" dirty="0" smtClean="0"/>
          </a:p>
          <a:p>
            <a:r>
              <a:rPr lang="en-US" baseline="0" dirty="0" smtClean="0"/>
              <a:t>Finally, be safe. Disasters can lead to dangerous situations and your safety is of the utmost importance. Ensure the safety of your campus community before you begin serving others.</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14</a:t>
            </a:fld>
            <a:endParaRPr lang="en-US"/>
          </a:p>
        </p:txBody>
      </p:sp>
    </p:spTree>
    <p:extLst>
      <p:ext uri="{BB962C8B-B14F-4D97-AF65-F5344CB8AC3E}">
        <p14:creationId xmlns:p14="http://schemas.microsoft.com/office/powerpoint/2010/main" val="219670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a:t>
            </a:r>
            <a:r>
              <a:rPr lang="en-US" baseline="0" dirty="0" smtClean="0"/>
              <a:t> has developed a process for University’s to use when preparing for disasters.</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15</a:t>
            </a:fld>
            <a:endParaRPr lang="en-US"/>
          </a:p>
        </p:txBody>
      </p:sp>
    </p:spTree>
    <p:extLst>
      <p:ext uri="{BB962C8B-B14F-4D97-AF65-F5344CB8AC3E}">
        <p14:creationId xmlns:p14="http://schemas.microsoft.com/office/powerpoint/2010/main" val="194575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process is not as focused on building a campus-community partnership, but has an incredible</a:t>
            </a:r>
            <a:r>
              <a:rPr lang="en-US" baseline="0" dirty="0" smtClean="0"/>
              <a:t> amount of materials. This tool would serve a campus best in first preparing itself and then finding ways to approach the community. Because of its limited scope on campus-community partnerships this training will only briefly discuss its contents.</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16</a:t>
            </a:fld>
            <a:endParaRPr lang="en-US"/>
          </a:p>
        </p:txBody>
      </p:sp>
    </p:spTree>
    <p:extLst>
      <p:ext uri="{BB962C8B-B14F-4D97-AF65-F5344CB8AC3E}">
        <p14:creationId xmlns:p14="http://schemas.microsoft.com/office/powerpoint/2010/main" val="30714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FEMA disaster</a:t>
            </a:r>
            <a:r>
              <a:rPr lang="en-US" baseline="0" dirty="0" smtClean="0"/>
              <a:t>-resistant university manual moves a campus through a four phase process. In brief, they are to organize resources, identify hazards and risks, develop a mitigation plan, and then formally adopt and implement the disaster plan. This process is similar to the Ready Campus Manual, as it suggests to organizing a committee to direct disaster planning. However, the committee does not include community members and focuses more on preparing the campus for pending disasters.</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17</a:t>
            </a:fld>
            <a:endParaRPr lang="en-US"/>
          </a:p>
        </p:txBody>
      </p:sp>
    </p:spTree>
    <p:extLst>
      <p:ext uri="{BB962C8B-B14F-4D97-AF65-F5344CB8AC3E}">
        <p14:creationId xmlns:p14="http://schemas.microsoft.com/office/powerpoint/2010/main" val="226134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completing the Campus Preparedness disaster training. Please feel free to click on the above links to access the information described in this training.</a:t>
            </a:r>
          </a:p>
          <a:p>
            <a:endParaRPr lang="en-US" baseline="0" dirty="0" smtClean="0"/>
          </a:p>
          <a:p>
            <a:r>
              <a:rPr lang="en-US" baseline="0" dirty="0" smtClean="0"/>
              <a:t>Please remember to fill out your member training certification form. If you do not have one, please visit the ICAP website to download your copy.</a:t>
            </a:r>
          </a:p>
          <a:p>
            <a:endParaRPr lang="en-US" baseline="0" dirty="0" smtClean="0"/>
          </a:p>
          <a:p>
            <a:r>
              <a:rPr lang="en-US" dirty="0" smtClean="0">
                <a:hlinkClick r:id="rId3"/>
              </a:rPr>
              <a:t>http://iowacollegeamericorps.weebly.com/online-training.html</a:t>
            </a:r>
            <a:endParaRPr lang="en-US" dirty="0" smtClean="0"/>
          </a:p>
          <a:p>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18</a:t>
            </a:fld>
            <a:endParaRPr lang="en-US"/>
          </a:p>
        </p:txBody>
      </p:sp>
    </p:spTree>
    <p:extLst>
      <p:ext uri="{BB962C8B-B14F-4D97-AF65-F5344CB8AC3E}">
        <p14:creationId xmlns:p14="http://schemas.microsoft.com/office/powerpoint/2010/main" val="414147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training is to inform you</a:t>
            </a:r>
            <a:r>
              <a:rPr lang="en-US" baseline="0" dirty="0" smtClean="0"/>
              <a:t> of general steps your College or University can take toward being prepared for a potential disaster. We hope that while you are going through this process you consider your campus’s preparedness as being linked with your community’s preparedness.</a:t>
            </a:r>
          </a:p>
          <a:p>
            <a:endParaRPr lang="en-US" baseline="0" dirty="0" smtClean="0"/>
          </a:p>
          <a:p>
            <a:r>
              <a:rPr lang="en-US" baseline="0" dirty="0" smtClean="0"/>
              <a:t>To help achieve this goal we will provide a brief definition of disaster recover and campus preparedness followed by a discussion of potential resources to help guide your campus in becoming prepared for a disaster.</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2</a:t>
            </a:fld>
            <a:endParaRPr lang="en-US"/>
          </a:p>
        </p:txBody>
      </p:sp>
    </p:spTree>
    <p:extLst>
      <p:ext uri="{BB962C8B-B14F-4D97-AF65-F5344CB8AC3E}">
        <p14:creationId xmlns:p14="http://schemas.microsoft.com/office/powerpoint/2010/main" val="85521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resources</a:t>
            </a:r>
            <a:r>
              <a:rPr lang="en-US" baseline="0" dirty="0" smtClean="0"/>
              <a:t> we will use are the Ready Campus Manual which was created by the Pennsylvania Campus Compact. This is a great resource which highlights how a campus can take steps toward being prepared while also integrating its disaster recovery with the local community.</a:t>
            </a:r>
          </a:p>
          <a:p>
            <a:endParaRPr lang="en-US" baseline="0" dirty="0" smtClean="0"/>
          </a:p>
          <a:p>
            <a:r>
              <a:rPr lang="en-US" baseline="0" dirty="0" smtClean="0"/>
              <a:t>The second resource is a blog post from the Connecticut Campus Compact. This short post delivers ten suggestions for success in disaster preparedness. We will cover all ten and discuss how they build on the Ready Campus Manual.</a:t>
            </a:r>
          </a:p>
          <a:p>
            <a:endParaRPr lang="en-US" baseline="0" dirty="0" smtClean="0"/>
          </a:p>
          <a:p>
            <a:r>
              <a:rPr lang="en-US" baseline="0" dirty="0" smtClean="0"/>
              <a:t>The last resource is provided by FEMA and is a manual on how a University can prepare itself for potential disasters.</a:t>
            </a:r>
          </a:p>
        </p:txBody>
      </p:sp>
      <p:sp>
        <p:nvSpPr>
          <p:cNvPr id="4" name="Slide Number Placeholder 3"/>
          <p:cNvSpPr>
            <a:spLocks noGrp="1"/>
          </p:cNvSpPr>
          <p:nvPr>
            <p:ph type="sldNum" sz="quarter" idx="10"/>
          </p:nvPr>
        </p:nvSpPr>
        <p:spPr/>
        <p:txBody>
          <a:bodyPr/>
          <a:lstStyle/>
          <a:p>
            <a:fld id="{A874961C-4E0C-40E8-A518-846BCFA99C9F}" type="slidenum">
              <a:rPr lang="en-US" smtClean="0"/>
              <a:t>3</a:t>
            </a:fld>
            <a:endParaRPr lang="en-US"/>
          </a:p>
        </p:txBody>
      </p:sp>
    </p:spTree>
    <p:extLst>
      <p:ext uri="{BB962C8B-B14F-4D97-AF65-F5344CB8AC3E}">
        <p14:creationId xmlns:p14="http://schemas.microsoft.com/office/powerpoint/2010/main" val="215833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help us understand what exactly we are talking about here are some definitions that will guide us as we talk about how your college campus can prepare for pending disasters.</a:t>
            </a:r>
          </a:p>
          <a:p>
            <a:endParaRPr lang="en-US" baseline="0" dirty="0" smtClean="0"/>
          </a:p>
          <a:p>
            <a:r>
              <a:rPr lang="en-US" baseline="0" dirty="0" smtClean="0"/>
              <a:t>Campus disaster preparedness is the ability of a college or university to directly or indirectly address the needs of a campus when faced with a disaster event. Preparedness might include incorporating the community into the campus’s disaster plan.</a:t>
            </a:r>
          </a:p>
          <a:p>
            <a:endParaRPr lang="en-US" baseline="0" dirty="0" smtClean="0"/>
          </a:p>
          <a:p>
            <a:r>
              <a:rPr lang="en-US" baseline="0" dirty="0" smtClean="0"/>
              <a:t>Disaster recovery is the establishment of policies and procedures for a given group of people to follow in order to ensure a response to a disaster is timely, effective, and strategic in meeting needs of an affected community.</a:t>
            </a:r>
          </a:p>
          <a:p>
            <a:endParaRPr lang="en-US" baseline="0" dirty="0" smtClean="0"/>
          </a:p>
          <a:p>
            <a:r>
              <a:rPr lang="en-US" baseline="0" dirty="0" smtClean="0"/>
              <a:t>Through the two definitions we hope that you will be able to see how a campus and a community can come together in order to plan how they can recover from a disaster in a timely, effective, and strategic manner. </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4</a:t>
            </a:fld>
            <a:endParaRPr lang="en-US"/>
          </a:p>
        </p:txBody>
      </p:sp>
    </p:spTree>
    <p:extLst>
      <p:ext uri="{BB962C8B-B14F-4D97-AF65-F5344CB8AC3E}">
        <p14:creationId xmlns:p14="http://schemas.microsoft.com/office/powerpoint/2010/main" val="2993296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Ready Campus Manual (RCM) was created by the Pennsylvania Campus Compact as a resource and system to create effective disaster response partnerships between campuses and communities across the state of Pennsylvania. The RCM provides direction for an institution to follow when choosing to collaborate with community organizations around emergency management. Case studies are highlighted throughout the RCM, serving as examples of best-practices and potential resources. The value of this manual is in its ability to connect emergency management directly with curriculum based learning outcomes. By providing examples and direction for service learning courses which address emergency management, the RCM not only asks higher education administration to develop disaster plans, but it places leadership and accountability on students as well.</a:t>
            </a:r>
          </a:p>
        </p:txBody>
      </p:sp>
      <p:sp>
        <p:nvSpPr>
          <p:cNvPr id="4" name="Slide Number Placeholder 3"/>
          <p:cNvSpPr>
            <a:spLocks noGrp="1"/>
          </p:cNvSpPr>
          <p:nvPr>
            <p:ph type="sldNum" sz="quarter" idx="10"/>
          </p:nvPr>
        </p:nvSpPr>
        <p:spPr/>
        <p:txBody>
          <a:bodyPr/>
          <a:lstStyle/>
          <a:p>
            <a:fld id="{A874961C-4E0C-40E8-A518-846BCFA99C9F}" type="slidenum">
              <a:rPr lang="en-US" smtClean="0"/>
              <a:t>5</a:t>
            </a:fld>
            <a:endParaRPr lang="en-US"/>
          </a:p>
        </p:txBody>
      </p:sp>
    </p:spTree>
    <p:extLst>
      <p:ext uri="{BB962C8B-B14F-4D97-AF65-F5344CB8AC3E}">
        <p14:creationId xmlns:p14="http://schemas.microsoft.com/office/powerpoint/2010/main" val="281281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might be helpful for you</a:t>
            </a:r>
            <a:r>
              <a:rPr lang="en-US" baseline="0" dirty="0" smtClean="0"/>
              <a:t> to understand the cycle of emergency management. The RCM provides a quick description of what this cycle looks like. Step one is mitigation, or staying ahead of the disaster. This includes considering where new buildings are being created. It might not make sense to build a new auditorium on a flood plane which typically floods every three to five years unless there is an appropriate levy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 two is preparedness. This is where your campus and community plan and test how they will address a disaster if one occurs. At some point a disaster will happen and all of the mitigation and preparedness will come into play. That’s when step three happens: communicate and mobilize. Time to take your plan and put it into action. Step four is recovery from the disaster. Recovery may include physical recovery such as replacing buildings, but also psychological recovery for the citizens of that location who experienced the loss of their community, family, and friends.</a:t>
            </a:r>
            <a:endParaRPr lang="en-US" dirty="0" smtClean="0"/>
          </a:p>
        </p:txBody>
      </p:sp>
      <p:sp>
        <p:nvSpPr>
          <p:cNvPr id="4" name="Slide Number Placeholder 3"/>
          <p:cNvSpPr>
            <a:spLocks noGrp="1"/>
          </p:cNvSpPr>
          <p:nvPr>
            <p:ph type="sldNum" sz="quarter" idx="10"/>
          </p:nvPr>
        </p:nvSpPr>
        <p:spPr/>
        <p:txBody>
          <a:bodyPr/>
          <a:lstStyle/>
          <a:p>
            <a:fld id="{A874961C-4E0C-40E8-A518-846BCFA99C9F}" type="slidenum">
              <a:rPr lang="en-US" smtClean="0"/>
              <a:t>6</a:t>
            </a:fld>
            <a:endParaRPr lang="en-US"/>
          </a:p>
        </p:txBody>
      </p:sp>
    </p:spTree>
    <p:extLst>
      <p:ext uri="{BB962C8B-B14F-4D97-AF65-F5344CB8AC3E}">
        <p14:creationId xmlns:p14="http://schemas.microsoft.com/office/powerpoint/2010/main" val="2812810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RCM guides campuses</a:t>
            </a:r>
            <a:r>
              <a:rPr lang="en-US" baseline="0" dirty="0" smtClean="0"/>
              <a:t> through a set of three phases. The first is organizing the campus participation. “In </a:t>
            </a:r>
            <a:r>
              <a:rPr lang="en-US" sz="1200" dirty="0" smtClean="0">
                <a:solidFill>
                  <a:srgbClr val="FFC000"/>
                </a:solidFill>
              </a:rPr>
              <a:t>phase one of the Ready Campus initiative, the college or university assembles a Campus Advisory Group and selects a Ready Campus Coordinator to gather support for and develop the initiative within the institution.” This quote from the manual describes</a:t>
            </a:r>
            <a:r>
              <a:rPr lang="en-US" sz="1200" baseline="0" dirty="0" smtClean="0">
                <a:solidFill>
                  <a:srgbClr val="FFC000"/>
                </a:solidFill>
              </a:rPr>
              <a:t> the process in which a campus must recognize and prioritize its ability to meet the needs of a disaster recovery. The manual suggests that a campus create an advisor group which meets regularly and guides the process of mitigation and preparation. The campus should then choose a hub, or central office to hold the responsibility when a disaster occurs. Finally, the campus will need to plan on how to use resources effectively. This includes identifying potential equipment, organizing volunteers ahead of time, and thinking creatively about what equipment can be used to prepare for disasters.</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7</a:t>
            </a:fld>
            <a:endParaRPr lang="en-US"/>
          </a:p>
        </p:txBody>
      </p:sp>
    </p:spTree>
    <p:extLst>
      <p:ext uri="{BB962C8B-B14F-4D97-AF65-F5344CB8AC3E}">
        <p14:creationId xmlns:p14="http://schemas.microsoft.com/office/powerpoint/2010/main" val="126833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phase assumes that your college has developed a plan to prepare for disasters. At this point it is time to take the plan to the community and find ways to mold your plan to meet the needs of the community. The RCM guides you through identifying potential community partners and then collaborating with them to ensure that their businesses or nonprofits are able to quickly recover. This process includes continual communication and discussion about how a college or university can best meet the needs of the community.</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8</a:t>
            </a:fld>
            <a:endParaRPr lang="en-US"/>
          </a:p>
        </p:txBody>
      </p:sp>
    </p:spTree>
    <p:extLst>
      <p:ext uri="{BB962C8B-B14F-4D97-AF65-F5344CB8AC3E}">
        <p14:creationId xmlns:p14="http://schemas.microsoft.com/office/powerpoint/2010/main" val="166446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phase is devoted</a:t>
            </a:r>
            <a:r>
              <a:rPr lang="en-US" baseline="0" dirty="0" smtClean="0"/>
              <a:t> to developing long-term relationships. The RCM suggests “exercising the emergency plans will test the success of training programs and the partners’ readiness to respond to emergencies.” This is where the collaboration learns from its own mistakes and gaps. If there is information and additional training that needs to occur a test of the current state will demonstrate that need to the campus and community.</a:t>
            </a:r>
          </a:p>
          <a:p>
            <a:endParaRPr lang="en-US" baseline="0" dirty="0" smtClean="0"/>
          </a:p>
          <a:p>
            <a:r>
              <a:rPr lang="en-US" baseline="0" dirty="0" smtClean="0"/>
              <a:t>At this point it is important for the partnership to become formalized through the use of an MOU. This process will create a long-term relationship between the campus and the community as it formalizes the agreement. By publicizing the partnership the relationship is recognized by the greater community and is seen as a potential future resource.</a:t>
            </a:r>
            <a:endParaRPr lang="en-US" dirty="0"/>
          </a:p>
        </p:txBody>
      </p:sp>
      <p:sp>
        <p:nvSpPr>
          <p:cNvPr id="4" name="Slide Number Placeholder 3"/>
          <p:cNvSpPr>
            <a:spLocks noGrp="1"/>
          </p:cNvSpPr>
          <p:nvPr>
            <p:ph type="sldNum" sz="quarter" idx="10"/>
          </p:nvPr>
        </p:nvSpPr>
        <p:spPr/>
        <p:txBody>
          <a:bodyPr/>
          <a:lstStyle/>
          <a:p>
            <a:fld id="{A874961C-4E0C-40E8-A518-846BCFA99C9F}" type="slidenum">
              <a:rPr lang="en-US" smtClean="0"/>
              <a:t>9</a:t>
            </a:fld>
            <a:endParaRPr lang="en-US"/>
          </a:p>
        </p:txBody>
      </p:sp>
    </p:spTree>
    <p:extLst>
      <p:ext uri="{BB962C8B-B14F-4D97-AF65-F5344CB8AC3E}">
        <p14:creationId xmlns:p14="http://schemas.microsoft.com/office/powerpoint/2010/main" val="314289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90E9C-8977-4779-9274-C88C45BB06F7}"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260250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90E9C-8977-4779-9274-C88C45BB06F7}"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114806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90E9C-8977-4779-9274-C88C45BB06F7}"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360247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90E9C-8977-4779-9274-C88C45BB06F7}"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48003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90E9C-8977-4779-9274-C88C45BB06F7}" type="datetimeFigureOut">
              <a:rPr lang="en-US" smtClean="0"/>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340580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90E9C-8977-4779-9274-C88C45BB06F7}"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88957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90E9C-8977-4779-9274-C88C45BB06F7}" type="datetimeFigureOut">
              <a:rPr lang="en-US" smtClean="0"/>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114907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90E9C-8977-4779-9274-C88C45BB06F7}" type="datetimeFigureOut">
              <a:rPr lang="en-US" smtClean="0"/>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309217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90E9C-8977-4779-9274-C88C45BB06F7}" type="datetimeFigureOut">
              <a:rPr lang="en-US" smtClean="0"/>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140462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90E9C-8977-4779-9274-C88C45BB06F7}"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288188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90E9C-8977-4779-9274-C88C45BB06F7}" type="datetimeFigureOut">
              <a:rPr lang="en-US" smtClean="0"/>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811B9-74FA-4F7D-989F-0BC82E1F3209}" type="slidenum">
              <a:rPr lang="en-US" smtClean="0"/>
              <a:t>‹#›</a:t>
            </a:fld>
            <a:endParaRPr lang="en-US"/>
          </a:p>
        </p:txBody>
      </p:sp>
    </p:spTree>
    <p:extLst>
      <p:ext uri="{BB962C8B-B14F-4D97-AF65-F5344CB8AC3E}">
        <p14:creationId xmlns:p14="http://schemas.microsoft.com/office/powerpoint/2010/main" val="82662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90E9C-8977-4779-9274-C88C45BB06F7}" type="datetimeFigureOut">
              <a:rPr lang="en-US" smtClean="0"/>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811B9-74FA-4F7D-989F-0BC82E1F3209}" type="slidenum">
              <a:rPr lang="en-US" smtClean="0"/>
              <a:t>‹#›</a:t>
            </a:fld>
            <a:endParaRPr lang="en-US"/>
          </a:p>
        </p:txBody>
      </p:sp>
    </p:spTree>
    <p:extLst>
      <p:ext uri="{BB962C8B-B14F-4D97-AF65-F5344CB8AC3E}">
        <p14:creationId xmlns:p14="http://schemas.microsoft.com/office/powerpoint/2010/main" val="363856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fema.gov/media-library-data/20130726-1457-20490-1338/dru_repor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ema.gov/media-library-data/20130726-1457-20490-1338/dru_report.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blog.fairfield.edu/campuscompact/resources/disaster-response" TargetMode="External"/><Relationship Id="rId5" Type="http://schemas.openxmlformats.org/officeDocument/2006/relationships/hyperlink" Target="http://www.paccompact.org/~ab1184/sites/default/files/rcmanual.pdf"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www.fema.gov/media-library-data/20130726-1457-20490-1338/dru_repor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8175" cy="6858001"/>
          </a:xfrm>
          <a:prstGeom prst="rect">
            <a:avLst/>
          </a:prstGeom>
        </p:spPr>
      </p:pic>
      <p:sp>
        <p:nvSpPr>
          <p:cNvPr id="4" name="TextBox 3"/>
          <p:cNvSpPr txBox="1"/>
          <p:nvPr/>
        </p:nvSpPr>
        <p:spPr>
          <a:xfrm>
            <a:off x="3176752" y="152400"/>
            <a:ext cx="5943600" cy="1323439"/>
          </a:xfrm>
          <a:prstGeom prst="rect">
            <a:avLst/>
          </a:prstGeom>
          <a:noFill/>
        </p:spPr>
        <p:txBody>
          <a:bodyPr wrap="square" rtlCol="0">
            <a:spAutoFit/>
          </a:bodyPr>
          <a:lstStyle/>
          <a:p>
            <a:r>
              <a:rPr lang="en-US" sz="4000" b="1" dirty="0" smtClean="0">
                <a:solidFill>
                  <a:schemeClr val="bg1"/>
                </a:solidFill>
              </a:rPr>
              <a:t>Disaster Recovery Training </a:t>
            </a:r>
            <a:r>
              <a:rPr lang="en-US" sz="4000" b="1" dirty="0" smtClean="0">
                <a:solidFill>
                  <a:schemeClr val="bg1">
                    <a:lumMod val="85000"/>
                  </a:schemeClr>
                </a:solidFill>
              </a:rPr>
              <a:t>Campus Preparedness</a:t>
            </a:r>
            <a:endParaRPr lang="en-US" sz="4000" b="1" dirty="0">
              <a:solidFill>
                <a:schemeClr val="bg1">
                  <a:lumMod val="85000"/>
                </a:schemeClr>
              </a:solidFill>
            </a:endParaRPr>
          </a:p>
        </p:txBody>
      </p:sp>
    </p:spTree>
    <p:extLst>
      <p:ext uri="{BB962C8B-B14F-4D97-AF65-F5344CB8AC3E}">
        <p14:creationId xmlns:p14="http://schemas.microsoft.com/office/powerpoint/2010/main" val="2567238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ounded Rectangle 4"/>
          <p:cNvSpPr/>
          <p:nvPr/>
        </p:nvSpPr>
        <p:spPr>
          <a:xfrm>
            <a:off x="304800" y="1371600"/>
            <a:ext cx="8534400" cy="4876800"/>
          </a:xfrm>
          <a:prstGeom prst="roundRect">
            <a:avLst>
              <a:gd name="adj" fmla="val 11350"/>
            </a:avLst>
          </a:prstGeom>
          <a:solidFill>
            <a:schemeClr val="tx1">
              <a:lumMod val="75000"/>
              <a:lumOff val="25000"/>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Building Ready Campus Partnerships</a:t>
            </a:r>
            <a:endParaRPr lang="en-US" dirty="0"/>
          </a:p>
        </p:txBody>
      </p:sp>
      <p:sp>
        <p:nvSpPr>
          <p:cNvPr id="3" name="Content Placeholder 2"/>
          <p:cNvSpPr>
            <a:spLocks noGrp="1"/>
          </p:cNvSpPr>
          <p:nvPr>
            <p:ph idx="1"/>
          </p:nvPr>
        </p:nvSpPr>
        <p:spPr/>
        <p:txBody>
          <a:bodyPr/>
          <a:lstStyle/>
          <a:p>
            <a:pPr marL="0" lvl="0" indent="0">
              <a:spcAft>
                <a:spcPts val="1200"/>
              </a:spcAft>
              <a:buNone/>
            </a:pPr>
            <a:r>
              <a:rPr lang="en-US" b="1" dirty="0" smtClean="0">
                <a:solidFill>
                  <a:srgbClr val="FFC000"/>
                </a:solidFill>
              </a:rPr>
              <a:t>Phase One</a:t>
            </a:r>
            <a:r>
              <a:rPr lang="en-US" dirty="0" smtClean="0">
                <a:solidFill>
                  <a:srgbClr val="FFC000"/>
                </a:solidFill>
              </a:rPr>
              <a:t>: 	Organizing </a:t>
            </a:r>
            <a:r>
              <a:rPr lang="en-US" dirty="0">
                <a:solidFill>
                  <a:srgbClr val="FFC000"/>
                </a:solidFill>
              </a:rPr>
              <a:t>campus </a:t>
            </a:r>
            <a:r>
              <a:rPr lang="en-US" dirty="0" smtClean="0">
                <a:solidFill>
                  <a:srgbClr val="FFC000"/>
                </a:solidFill>
              </a:rPr>
              <a:t>					participation</a:t>
            </a:r>
            <a:endParaRPr lang="en-US" dirty="0">
              <a:solidFill>
                <a:srgbClr val="FFC000"/>
              </a:solidFill>
            </a:endParaRPr>
          </a:p>
          <a:p>
            <a:pPr marL="0" lvl="0" indent="0">
              <a:spcAft>
                <a:spcPts val="1200"/>
              </a:spcAft>
              <a:buNone/>
            </a:pPr>
            <a:r>
              <a:rPr lang="en-US" b="1" dirty="0" smtClean="0">
                <a:solidFill>
                  <a:srgbClr val="FFC000"/>
                </a:solidFill>
              </a:rPr>
              <a:t>Phase Two</a:t>
            </a:r>
            <a:r>
              <a:rPr lang="en-US" dirty="0" smtClean="0">
                <a:solidFill>
                  <a:srgbClr val="FFC000"/>
                </a:solidFill>
              </a:rPr>
              <a:t>: 	Forming </a:t>
            </a:r>
            <a:r>
              <a:rPr lang="en-US" dirty="0">
                <a:solidFill>
                  <a:srgbClr val="FFC000"/>
                </a:solidFill>
              </a:rPr>
              <a:t>the partnership with </a:t>
            </a:r>
            <a:r>
              <a:rPr lang="en-US" dirty="0" smtClean="0">
                <a:solidFill>
                  <a:srgbClr val="FFC000"/>
                </a:solidFill>
              </a:rPr>
              <a:t>			the community</a:t>
            </a:r>
            <a:endParaRPr lang="en-US" dirty="0">
              <a:solidFill>
                <a:srgbClr val="FFC000"/>
              </a:solidFill>
            </a:endParaRPr>
          </a:p>
          <a:p>
            <a:pPr marL="0" lvl="0" indent="0">
              <a:buNone/>
            </a:pPr>
            <a:r>
              <a:rPr lang="en-US" b="1" dirty="0" smtClean="0">
                <a:solidFill>
                  <a:srgbClr val="FFC000"/>
                </a:solidFill>
              </a:rPr>
              <a:t>Phase Three</a:t>
            </a:r>
            <a:r>
              <a:rPr lang="en-US" dirty="0" smtClean="0">
                <a:solidFill>
                  <a:srgbClr val="FFC000"/>
                </a:solidFill>
              </a:rPr>
              <a:t>: 	Putting </a:t>
            </a:r>
            <a:r>
              <a:rPr lang="en-US" dirty="0">
                <a:solidFill>
                  <a:srgbClr val="FFC000"/>
                </a:solidFill>
              </a:rPr>
              <a:t>ideas into action and </a:t>
            </a:r>
            <a:r>
              <a:rPr lang="en-US" dirty="0" smtClean="0">
                <a:solidFill>
                  <a:srgbClr val="FFC000"/>
                </a:solidFill>
              </a:rPr>
              <a:t>			maintaining </a:t>
            </a:r>
            <a:r>
              <a:rPr lang="en-US" dirty="0">
                <a:solidFill>
                  <a:srgbClr val="FFC000"/>
                </a:solidFill>
              </a:rPr>
              <a:t>long-term </a:t>
            </a:r>
            <a:r>
              <a:rPr lang="en-US" dirty="0" smtClean="0">
                <a:solidFill>
                  <a:srgbClr val="FFC000"/>
                </a:solidFill>
              </a:rPr>
              <a:t>				partnerships</a:t>
            </a:r>
            <a:endParaRPr lang="en-US" dirty="0">
              <a:solidFill>
                <a:srgbClr val="FFC000"/>
              </a:solidFill>
            </a:endParaRPr>
          </a:p>
        </p:txBody>
      </p:sp>
    </p:spTree>
    <p:extLst>
      <p:ext uri="{BB962C8B-B14F-4D97-AF65-F5344CB8AC3E}">
        <p14:creationId xmlns:p14="http://schemas.microsoft.com/office/powerpoint/2010/main" val="137305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5" name="Rounded Rectangle 4"/>
          <p:cNvSpPr/>
          <p:nvPr/>
        </p:nvSpPr>
        <p:spPr>
          <a:xfrm>
            <a:off x="762000" y="838200"/>
            <a:ext cx="7620000" cy="5486400"/>
          </a:xfrm>
          <a:prstGeom prst="roundRect">
            <a:avLst>
              <a:gd name="adj" fmla="val 6087"/>
            </a:avLst>
          </a:prstGeom>
          <a:solidFill>
            <a:schemeClr val="bg1">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19100" y="4800600"/>
            <a:ext cx="8229600" cy="1143000"/>
          </a:xfrm>
        </p:spPr>
        <p:txBody>
          <a:bodyPr/>
          <a:lstStyle/>
          <a:p>
            <a:r>
              <a:rPr lang="en-US" i="1" dirty="0" smtClean="0">
                <a:solidFill>
                  <a:schemeClr val="accent2">
                    <a:lumMod val="75000"/>
                  </a:schemeClr>
                </a:solidFill>
                <a:latin typeface="Times New Roman" panose="02020603050405020304" pitchFamily="18" charset="0"/>
                <a:cs typeface="Times New Roman" panose="02020603050405020304" pitchFamily="18" charset="0"/>
              </a:rPr>
              <a:t>Connecticut</a:t>
            </a:r>
            <a:r>
              <a:rPr lang="en-US" dirty="0" smtClean="0">
                <a:solidFill>
                  <a:schemeClr val="accent2">
                    <a:lumMod val="75000"/>
                  </a:schemeClr>
                </a:solidFill>
                <a:latin typeface="Times New Roman" panose="02020603050405020304" pitchFamily="18" charset="0"/>
                <a:cs typeface="Times New Roman" panose="02020603050405020304" pitchFamily="18" charset="0"/>
              </a:rPr>
              <a:t> | Campus Compact</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48000" y="1371600"/>
            <a:ext cx="2944374" cy="3343663"/>
          </a:xfrm>
        </p:spPr>
      </p:pic>
    </p:spTree>
    <p:extLst>
      <p:ext uri="{BB962C8B-B14F-4D97-AF65-F5344CB8AC3E}">
        <p14:creationId xmlns:p14="http://schemas.microsoft.com/office/powerpoint/2010/main" val="757264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5" name="Rounded Rectangle 4"/>
          <p:cNvSpPr/>
          <p:nvPr/>
        </p:nvSpPr>
        <p:spPr>
          <a:xfrm>
            <a:off x="761999" y="838200"/>
            <a:ext cx="7620000" cy="5486400"/>
          </a:xfrm>
          <a:prstGeom prst="roundRect">
            <a:avLst>
              <a:gd name="adj" fmla="val 6087"/>
            </a:avLst>
          </a:prstGeom>
          <a:solidFill>
            <a:schemeClr val="bg1">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914399" y="1066800"/>
            <a:ext cx="7315200" cy="5029200"/>
          </a:xfrm>
        </p:spPr>
        <p:txBody>
          <a:bodyPr>
            <a:normAutofit fontScale="92500" lnSpcReduction="10000"/>
          </a:bodyPr>
          <a:lstStyle/>
          <a:p>
            <a:pPr marL="514350" lvl="0" indent="-514350">
              <a:buFont typeface="+mj-lt"/>
              <a:buAutoNum type="arabicPeriod"/>
            </a:pPr>
            <a:r>
              <a:rPr lang="en-US" b="1" dirty="0"/>
              <a:t>Get Buy-in and Support from your President</a:t>
            </a:r>
            <a:endParaRPr lang="en-US" dirty="0"/>
          </a:p>
          <a:p>
            <a:pPr lvl="1"/>
            <a:r>
              <a:rPr lang="en-US" dirty="0"/>
              <a:t>Don’t go it alone! Get support from your campus leadership. They will be able to leverage resources in your partnership’s benefit.</a:t>
            </a:r>
          </a:p>
          <a:p>
            <a:pPr marL="514350" lvl="0" indent="-514350">
              <a:buFont typeface="+mj-lt"/>
              <a:buAutoNum type="arabicPeriod"/>
            </a:pPr>
            <a:r>
              <a:rPr lang="en-US" b="1" dirty="0"/>
              <a:t>Centralize your Response Operations</a:t>
            </a:r>
            <a:endParaRPr lang="en-US" dirty="0"/>
          </a:p>
          <a:p>
            <a:pPr lvl="1"/>
            <a:r>
              <a:rPr lang="en-US" dirty="0"/>
              <a:t>Focus the leadership of operations on one core group or individual</a:t>
            </a:r>
            <a:r>
              <a:rPr lang="en-US" dirty="0" smtClean="0"/>
              <a:t>.</a:t>
            </a:r>
          </a:p>
          <a:p>
            <a:pPr marL="514350" lvl="0" indent="-514350">
              <a:buFont typeface="+mj-lt"/>
              <a:buAutoNum type="arabicPeriod"/>
            </a:pPr>
            <a:r>
              <a:rPr lang="en-US" b="1" dirty="0"/>
              <a:t>Work through Key Community Partners</a:t>
            </a:r>
            <a:endParaRPr lang="en-US" dirty="0"/>
          </a:p>
          <a:p>
            <a:pPr lvl="1"/>
            <a:r>
              <a:rPr lang="en-US" dirty="0"/>
              <a:t>Partner with organizations which will be able </a:t>
            </a:r>
            <a:r>
              <a:rPr lang="en-US" dirty="0" smtClean="0"/>
              <a:t>      to </a:t>
            </a:r>
            <a:r>
              <a:rPr lang="en-US" dirty="0"/>
              <a:t>provide strategic benefit to a disaster relief.</a:t>
            </a:r>
          </a:p>
          <a:p>
            <a:pPr lvl="1"/>
            <a:endParaRPr lang="en-US" dirty="0" smtClean="0"/>
          </a:p>
        </p:txBody>
      </p:sp>
    </p:spTree>
    <p:extLst>
      <p:ext uri="{BB962C8B-B14F-4D97-AF65-F5344CB8AC3E}">
        <p14:creationId xmlns:p14="http://schemas.microsoft.com/office/powerpoint/2010/main" val="3521360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5" name="Rounded Rectangle 4"/>
          <p:cNvSpPr/>
          <p:nvPr/>
        </p:nvSpPr>
        <p:spPr>
          <a:xfrm>
            <a:off x="761999" y="838200"/>
            <a:ext cx="7620000" cy="5486400"/>
          </a:xfrm>
          <a:prstGeom prst="roundRect">
            <a:avLst>
              <a:gd name="adj" fmla="val 6087"/>
            </a:avLst>
          </a:prstGeom>
          <a:solidFill>
            <a:schemeClr val="bg1">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914399" y="1143000"/>
            <a:ext cx="7620000" cy="5029200"/>
          </a:xfrm>
        </p:spPr>
        <p:txBody>
          <a:bodyPr>
            <a:normAutofit fontScale="92500" lnSpcReduction="20000"/>
          </a:bodyPr>
          <a:lstStyle/>
          <a:p>
            <a:pPr marL="514350" lvl="0" indent="-514350">
              <a:buFont typeface="+mj-lt"/>
              <a:buAutoNum type="arabicPeriod" startAt="4"/>
            </a:pPr>
            <a:r>
              <a:rPr lang="en-US" b="1" dirty="0"/>
              <a:t>Harness, Celebrate, and Oversee Student Energy</a:t>
            </a:r>
            <a:endParaRPr lang="en-US" dirty="0"/>
          </a:p>
          <a:p>
            <a:pPr lvl="1"/>
            <a:r>
              <a:rPr lang="en-US" dirty="0"/>
              <a:t>Students can be organized and directed as effective volunteers.</a:t>
            </a:r>
          </a:p>
          <a:p>
            <a:pPr marL="514350" lvl="0" indent="-514350">
              <a:buFont typeface="+mj-lt"/>
              <a:buAutoNum type="arabicPeriod" startAt="4"/>
            </a:pPr>
            <a:r>
              <a:rPr lang="en-US" b="1" dirty="0"/>
              <a:t>Prepare Students (and other Volunteers)</a:t>
            </a:r>
            <a:endParaRPr lang="en-US" dirty="0"/>
          </a:p>
          <a:p>
            <a:pPr lvl="1"/>
            <a:r>
              <a:rPr lang="en-US" dirty="0"/>
              <a:t>Train your volunteers so they know what to expect during a disaster and what is to be expected of them.</a:t>
            </a:r>
          </a:p>
          <a:p>
            <a:pPr marL="514350" lvl="0" indent="-514350">
              <a:buFont typeface="+mj-lt"/>
              <a:buAutoNum type="arabicPeriod" startAt="4"/>
            </a:pPr>
            <a:r>
              <a:rPr lang="en-US" b="1" dirty="0"/>
              <a:t>Be Flexible</a:t>
            </a:r>
            <a:endParaRPr lang="en-US" dirty="0"/>
          </a:p>
          <a:p>
            <a:pPr lvl="1"/>
            <a:r>
              <a:rPr lang="en-US" dirty="0"/>
              <a:t>Disasters are unpredictable and you should be able to work in an ever changing situation. Develop contingency plans to help you make decisions quickly.</a:t>
            </a:r>
          </a:p>
        </p:txBody>
      </p:sp>
    </p:spTree>
    <p:extLst>
      <p:ext uri="{BB962C8B-B14F-4D97-AF65-F5344CB8AC3E}">
        <p14:creationId xmlns:p14="http://schemas.microsoft.com/office/powerpoint/2010/main" val="185252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5" name="Rounded Rectangle 4"/>
          <p:cNvSpPr/>
          <p:nvPr/>
        </p:nvSpPr>
        <p:spPr>
          <a:xfrm>
            <a:off x="761999" y="838200"/>
            <a:ext cx="7620000" cy="5486400"/>
          </a:xfrm>
          <a:prstGeom prst="roundRect">
            <a:avLst>
              <a:gd name="adj" fmla="val 6087"/>
            </a:avLst>
          </a:prstGeom>
          <a:solidFill>
            <a:schemeClr val="bg1">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990599" y="1143000"/>
            <a:ext cx="7086600" cy="5029200"/>
          </a:xfrm>
        </p:spPr>
        <p:txBody>
          <a:bodyPr>
            <a:normAutofit fontScale="77500" lnSpcReduction="20000"/>
          </a:bodyPr>
          <a:lstStyle/>
          <a:p>
            <a:pPr marL="514350" lvl="0" indent="-514350">
              <a:buFont typeface="+mj-lt"/>
              <a:buAutoNum type="arabicPeriod" startAt="7"/>
            </a:pPr>
            <a:r>
              <a:rPr lang="en-US" b="1" dirty="0"/>
              <a:t>Be in it for the Long Haul</a:t>
            </a:r>
            <a:endParaRPr lang="en-US" dirty="0"/>
          </a:p>
          <a:p>
            <a:pPr lvl="1"/>
            <a:r>
              <a:rPr lang="en-US" dirty="0"/>
              <a:t>Disasters never disappear as quickly as they come. Reassure your community partners that you are going to be supportive of their efforts, as they are of yours.</a:t>
            </a:r>
          </a:p>
          <a:p>
            <a:pPr marL="514350" lvl="0" indent="-514350">
              <a:buFont typeface="+mj-lt"/>
              <a:buAutoNum type="arabicPeriod" startAt="7"/>
            </a:pPr>
            <a:r>
              <a:rPr lang="en-US" b="1" dirty="0"/>
              <a:t>Consider coordinating with other campuses</a:t>
            </a:r>
            <a:endParaRPr lang="en-US" dirty="0"/>
          </a:p>
          <a:p>
            <a:pPr lvl="1"/>
            <a:r>
              <a:rPr lang="en-US" dirty="0"/>
              <a:t>Other campuses may have additional resources which they can lend to the recovery. </a:t>
            </a:r>
          </a:p>
          <a:p>
            <a:pPr marL="514350" lvl="0" indent="-514350">
              <a:buFont typeface="+mj-lt"/>
              <a:buAutoNum type="arabicPeriod" startAt="7"/>
            </a:pPr>
            <a:r>
              <a:rPr lang="en-US" b="1" dirty="0"/>
              <a:t>Be patient</a:t>
            </a:r>
            <a:endParaRPr lang="en-US" dirty="0"/>
          </a:p>
          <a:p>
            <a:pPr lvl="1"/>
            <a:r>
              <a:rPr lang="en-US" dirty="0"/>
              <a:t>Your community may not be able to recover as swiftly as your campus and your campuses role may not be clear right away. Be patient until you are able to see what the greatest benefit your resources can offer.</a:t>
            </a:r>
          </a:p>
          <a:p>
            <a:pPr marL="514350" lvl="0" indent="-514350">
              <a:buFont typeface="+mj-lt"/>
              <a:buAutoNum type="arabicPeriod" startAt="7"/>
            </a:pPr>
            <a:r>
              <a:rPr lang="en-US" b="1" dirty="0"/>
              <a:t>Be Safe</a:t>
            </a:r>
            <a:endParaRPr lang="en-US" dirty="0"/>
          </a:p>
          <a:p>
            <a:pPr lvl="1"/>
            <a:r>
              <a:rPr lang="en-US" dirty="0"/>
              <a:t>Always ensure the safety of yourself and your campus before you begin serving others.</a:t>
            </a:r>
          </a:p>
        </p:txBody>
      </p:sp>
    </p:spTree>
    <p:extLst>
      <p:ext uri="{BB962C8B-B14F-4D97-AF65-F5344CB8AC3E}">
        <p14:creationId xmlns:p14="http://schemas.microsoft.com/office/powerpoint/2010/main" val="415842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5" name="Rounded Rectangle 4"/>
          <p:cNvSpPr/>
          <p:nvPr/>
        </p:nvSpPr>
        <p:spPr>
          <a:xfrm>
            <a:off x="2590800" y="1371600"/>
            <a:ext cx="5943600" cy="1524000"/>
          </a:xfrm>
          <a:prstGeom prst="roundRect">
            <a:avLst>
              <a:gd name="adj" fmla="val 6087"/>
            </a:avLst>
          </a:prstGeom>
          <a:solidFill>
            <a:schemeClr val="bg1">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000" y="723899"/>
            <a:ext cx="7620000" cy="2705100"/>
          </a:xfrm>
        </p:spPr>
      </p:pic>
    </p:spTree>
    <p:extLst>
      <p:ext uri="{BB962C8B-B14F-4D97-AF65-F5344CB8AC3E}">
        <p14:creationId xmlns:p14="http://schemas.microsoft.com/office/powerpoint/2010/main" val="3759428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4000" cy="6858001"/>
          </a:xfrm>
          <a:prstGeom prst="rect">
            <a:avLst/>
          </a:prstGeom>
        </p:spPr>
      </p:pic>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685799"/>
            <a:ext cx="4281487" cy="559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288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Hazard Mitigation</a:t>
            </a:r>
            <a:endParaRPr lang="en-US" dirty="0"/>
          </a:p>
        </p:txBody>
      </p:sp>
      <p:sp>
        <p:nvSpPr>
          <p:cNvPr id="5" name="Rounded Rectangle 4"/>
          <p:cNvSpPr/>
          <p:nvPr/>
        </p:nvSpPr>
        <p:spPr>
          <a:xfrm>
            <a:off x="762000" y="1447800"/>
            <a:ext cx="7620000" cy="4876800"/>
          </a:xfrm>
          <a:prstGeom prst="roundRect">
            <a:avLst>
              <a:gd name="adj" fmla="val 6087"/>
            </a:avLst>
          </a:prstGeom>
          <a:solidFill>
            <a:schemeClr val="bg1">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990600" y="1790700"/>
            <a:ext cx="7162799" cy="4191000"/>
          </a:xfrm>
        </p:spPr>
        <p:txBody>
          <a:bodyPr>
            <a:normAutofit fontScale="77500" lnSpcReduction="20000"/>
          </a:bodyPr>
          <a:lstStyle/>
          <a:p>
            <a:r>
              <a:rPr lang="en-US" b="1" dirty="0" smtClean="0"/>
              <a:t>Phase 1</a:t>
            </a:r>
            <a:r>
              <a:rPr lang="en-US" dirty="0" smtClean="0"/>
              <a:t>: Organize Resources</a:t>
            </a:r>
          </a:p>
          <a:p>
            <a:pPr lvl="1"/>
            <a:r>
              <a:rPr lang="en-US" dirty="0" smtClean="0"/>
              <a:t>Begin planning how to access resources in case of an emergency</a:t>
            </a:r>
          </a:p>
          <a:p>
            <a:pPr lvl="1"/>
            <a:r>
              <a:rPr lang="en-US" dirty="0" smtClean="0"/>
              <a:t>Create an inventory of available resources</a:t>
            </a:r>
          </a:p>
          <a:p>
            <a:r>
              <a:rPr lang="en-US" b="1" dirty="0" smtClean="0"/>
              <a:t>Phase 2</a:t>
            </a:r>
            <a:r>
              <a:rPr lang="en-US" dirty="0" smtClean="0"/>
              <a:t>: Hazard Identification and Risk Assessment</a:t>
            </a:r>
          </a:p>
          <a:p>
            <a:pPr lvl="1"/>
            <a:r>
              <a:rPr lang="en-US" dirty="0" smtClean="0"/>
              <a:t>Identify potential hazards</a:t>
            </a:r>
          </a:p>
          <a:p>
            <a:pPr lvl="1"/>
            <a:r>
              <a:rPr lang="en-US" dirty="0" smtClean="0"/>
              <a:t>Assess potential vulnerabilities</a:t>
            </a:r>
          </a:p>
          <a:p>
            <a:r>
              <a:rPr lang="en-US" b="1" dirty="0" smtClean="0"/>
              <a:t>Phase 3</a:t>
            </a:r>
            <a:r>
              <a:rPr lang="en-US" dirty="0" smtClean="0"/>
              <a:t>:Developing the Mitigation Plan</a:t>
            </a:r>
          </a:p>
          <a:p>
            <a:pPr lvl="1"/>
            <a:r>
              <a:rPr lang="en-US" dirty="0" smtClean="0"/>
              <a:t>Plan how to address potential disasters</a:t>
            </a:r>
          </a:p>
          <a:p>
            <a:pPr lvl="1"/>
            <a:r>
              <a:rPr lang="en-US" dirty="0" smtClean="0"/>
              <a:t>Update this document regularly</a:t>
            </a:r>
          </a:p>
          <a:p>
            <a:r>
              <a:rPr lang="en-US" b="1" dirty="0" smtClean="0"/>
              <a:t>Phase 4</a:t>
            </a:r>
            <a:r>
              <a:rPr lang="en-US" dirty="0" smtClean="0"/>
              <a:t>: Adoption and Implementation</a:t>
            </a:r>
          </a:p>
          <a:p>
            <a:pPr lvl="1"/>
            <a:r>
              <a:rPr lang="en-US" dirty="0" smtClean="0"/>
              <a:t>Practice your plan and adjust it as needed</a:t>
            </a:r>
            <a:endParaRPr lang="en-US" dirty="0"/>
          </a:p>
        </p:txBody>
      </p:sp>
    </p:spTree>
    <p:extLst>
      <p:ext uri="{BB962C8B-B14F-4D97-AF65-F5344CB8AC3E}">
        <p14:creationId xmlns:p14="http://schemas.microsoft.com/office/powerpoint/2010/main" val="1782510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3" name="Content Placeholder 2"/>
          <p:cNvSpPr>
            <a:spLocks noGrp="1"/>
          </p:cNvSpPr>
          <p:nvPr>
            <p:ph idx="1"/>
          </p:nvPr>
        </p:nvSpPr>
        <p:spPr>
          <a:xfrm>
            <a:off x="2895600" y="457200"/>
            <a:ext cx="5943600" cy="2590800"/>
          </a:xfrm>
        </p:spPr>
        <p:txBody>
          <a:bodyPr>
            <a:normAutofit/>
          </a:bodyPr>
          <a:lstStyle/>
          <a:p>
            <a:pPr marL="0" indent="0">
              <a:buNone/>
            </a:pPr>
            <a:r>
              <a:rPr lang="en-US" sz="2800" dirty="0">
                <a:solidFill>
                  <a:schemeClr val="bg1"/>
                </a:solidFill>
                <a:hlinkClick r:id="rId5"/>
              </a:rPr>
              <a:t>Ready Campus </a:t>
            </a:r>
            <a:r>
              <a:rPr lang="en-US" sz="2800" dirty="0" smtClean="0">
                <a:solidFill>
                  <a:schemeClr val="bg1"/>
                </a:solidFill>
                <a:hlinkClick r:id="rId5"/>
              </a:rPr>
              <a:t>Manual</a:t>
            </a:r>
            <a:endParaRPr lang="en-US" sz="2800" dirty="0" smtClean="0">
              <a:solidFill>
                <a:schemeClr val="bg1"/>
              </a:solidFill>
            </a:endParaRPr>
          </a:p>
          <a:p>
            <a:pPr marL="0" indent="0">
              <a:buNone/>
            </a:pPr>
            <a:endParaRPr lang="en-US" sz="2800" dirty="0" smtClean="0"/>
          </a:p>
          <a:p>
            <a:pPr marL="0" indent="0">
              <a:buNone/>
            </a:pPr>
            <a:r>
              <a:rPr lang="en-US" sz="2800" dirty="0">
                <a:hlinkClick r:id="rId6"/>
              </a:rPr>
              <a:t>Connecticut Campus </a:t>
            </a:r>
            <a:r>
              <a:rPr lang="en-US" sz="2800" dirty="0" smtClean="0">
                <a:hlinkClick r:id="rId6"/>
              </a:rPr>
              <a:t>Compact</a:t>
            </a:r>
            <a:endParaRPr lang="en-US" sz="2800" dirty="0" smtClean="0"/>
          </a:p>
          <a:p>
            <a:pPr marL="0" indent="0">
              <a:buNone/>
            </a:pPr>
            <a:endParaRPr lang="en-US" sz="2800" b="1" dirty="0"/>
          </a:p>
          <a:p>
            <a:pPr marL="0" indent="0">
              <a:buNone/>
            </a:pPr>
            <a:r>
              <a:rPr lang="en-US" sz="2800" dirty="0" smtClean="0">
                <a:hlinkClick r:id="rId7"/>
              </a:rPr>
              <a:t>Building a Disaster </a:t>
            </a:r>
            <a:r>
              <a:rPr lang="en-US" sz="2800" dirty="0">
                <a:hlinkClick r:id="rId7"/>
              </a:rPr>
              <a:t>R</a:t>
            </a:r>
            <a:r>
              <a:rPr lang="en-US" sz="2800" dirty="0" smtClean="0">
                <a:hlinkClick r:id="rId7"/>
              </a:rPr>
              <a:t>esistant University</a:t>
            </a:r>
            <a:endParaRPr lang="en-US" sz="2800" dirty="0"/>
          </a:p>
        </p:txBody>
      </p:sp>
    </p:spTree>
    <p:extLst>
      <p:ext uri="{BB962C8B-B14F-4D97-AF65-F5344CB8AC3E}">
        <p14:creationId xmlns:p14="http://schemas.microsoft.com/office/powerpoint/2010/main" val="1197454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title"/>
          </p:nvPr>
        </p:nvSpPr>
        <p:spPr>
          <a:xfrm>
            <a:off x="3124200" y="-20053"/>
            <a:ext cx="5562600" cy="1143000"/>
          </a:xfrm>
        </p:spPr>
        <p:txBody>
          <a:bodyPr/>
          <a:lstStyle/>
          <a:p>
            <a:r>
              <a:rPr lang="en-US" dirty="0" smtClean="0">
                <a:solidFill>
                  <a:schemeClr val="bg1">
                    <a:lumMod val="85000"/>
                  </a:schemeClr>
                </a:solidFill>
              </a:rPr>
              <a:t>Training</a:t>
            </a:r>
            <a:r>
              <a:rPr lang="en-US" dirty="0" smtClean="0"/>
              <a:t> </a:t>
            </a:r>
            <a:r>
              <a:rPr lang="en-US" dirty="0" smtClean="0">
                <a:solidFill>
                  <a:schemeClr val="bg1">
                    <a:lumMod val="85000"/>
                  </a:schemeClr>
                </a:solidFill>
              </a:rPr>
              <a:t>Purpose</a:t>
            </a:r>
            <a:endParaRPr lang="en-US" dirty="0">
              <a:solidFill>
                <a:schemeClr val="bg1">
                  <a:lumMod val="85000"/>
                </a:schemeClr>
              </a:solidFill>
            </a:endParaRPr>
          </a:p>
        </p:txBody>
      </p:sp>
      <p:sp>
        <p:nvSpPr>
          <p:cNvPr id="3" name="Content Placeholder 2"/>
          <p:cNvSpPr>
            <a:spLocks noGrp="1"/>
          </p:cNvSpPr>
          <p:nvPr>
            <p:ph idx="1"/>
          </p:nvPr>
        </p:nvSpPr>
        <p:spPr>
          <a:xfrm>
            <a:off x="2514600" y="1143000"/>
            <a:ext cx="6172200" cy="5257800"/>
          </a:xfrm>
        </p:spPr>
        <p:txBody>
          <a:bodyPr>
            <a:normAutofit fontScale="92500" lnSpcReduction="10000"/>
          </a:bodyPr>
          <a:lstStyle/>
          <a:p>
            <a:r>
              <a:rPr lang="en-US" dirty="0">
                <a:solidFill>
                  <a:schemeClr val="bg1">
                    <a:lumMod val="95000"/>
                  </a:schemeClr>
                </a:solidFill>
              </a:rPr>
              <a:t>Inform you of steps you can take as an AmeriCorps member to prepare your campus community </a:t>
            </a:r>
            <a:r>
              <a:rPr lang="en-US" dirty="0" smtClean="0">
                <a:solidFill>
                  <a:schemeClr val="bg1">
                    <a:lumMod val="95000"/>
                  </a:schemeClr>
                </a:solidFill>
              </a:rPr>
              <a:t>in order to recover </a:t>
            </a:r>
            <a:r>
              <a:rPr lang="en-US" dirty="0">
                <a:solidFill>
                  <a:schemeClr val="bg1">
                    <a:lumMod val="95000"/>
                  </a:schemeClr>
                </a:solidFill>
              </a:rPr>
              <a:t>from a disaster. </a:t>
            </a:r>
          </a:p>
          <a:p>
            <a:r>
              <a:rPr lang="en-US" dirty="0">
                <a:solidFill>
                  <a:schemeClr val="tx1">
                    <a:lumMod val="95000"/>
                    <a:lumOff val="5000"/>
                  </a:schemeClr>
                </a:solidFill>
              </a:rPr>
              <a:t>We will do this in the following ways:</a:t>
            </a:r>
          </a:p>
          <a:p>
            <a:pPr lvl="1"/>
            <a:r>
              <a:rPr lang="en-US" dirty="0">
                <a:solidFill>
                  <a:schemeClr val="tx1">
                    <a:lumMod val="95000"/>
                    <a:lumOff val="5000"/>
                  </a:schemeClr>
                </a:solidFill>
              </a:rPr>
              <a:t>Define what is disaster recovery</a:t>
            </a:r>
          </a:p>
          <a:p>
            <a:pPr lvl="1"/>
            <a:r>
              <a:rPr lang="en-US" dirty="0">
                <a:solidFill>
                  <a:schemeClr val="tx1">
                    <a:lumMod val="95000"/>
                    <a:lumOff val="5000"/>
                  </a:schemeClr>
                </a:solidFill>
              </a:rPr>
              <a:t>Define what is campus preparedness</a:t>
            </a:r>
          </a:p>
          <a:p>
            <a:pPr lvl="1"/>
            <a:r>
              <a:rPr lang="en-US" dirty="0">
                <a:solidFill>
                  <a:schemeClr val="tx1">
                    <a:lumMod val="95000"/>
                    <a:lumOff val="5000"/>
                  </a:schemeClr>
                </a:solidFill>
              </a:rPr>
              <a:t>Provide a summary of resources to when considering ways to create a plan to address your campus’s ability to recovery from potential disasters.</a:t>
            </a:r>
          </a:p>
        </p:txBody>
      </p:sp>
    </p:spTree>
    <p:extLst>
      <p:ext uri="{BB962C8B-B14F-4D97-AF65-F5344CB8AC3E}">
        <p14:creationId xmlns:p14="http://schemas.microsoft.com/office/powerpoint/2010/main" val="551449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a:xfrm>
            <a:off x="-1" y="0"/>
            <a:ext cx="9144001" cy="6858000"/>
          </a:xfrm>
          <a:prstGeom prst="rect">
            <a:avLst/>
          </a:prstGeom>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777869"/>
            <a:ext cx="4038600" cy="530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733800" y="4572000"/>
            <a:ext cx="4833276" cy="696746"/>
          </a:xfrm>
        </p:spPr>
        <p:txBody>
          <a:bodyPr>
            <a:normAutofit/>
          </a:bodyPr>
          <a:lstStyle/>
          <a:p>
            <a:r>
              <a:rPr lang="en-US" sz="2800" i="1" dirty="0" smtClean="0">
                <a:solidFill>
                  <a:schemeClr val="accent2">
                    <a:lumMod val="75000"/>
                  </a:schemeClr>
                </a:solidFill>
                <a:latin typeface="Times New Roman" panose="02020603050405020304" pitchFamily="18" charset="0"/>
                <a:cs typeface="Times New Roman" panose="02020603050405020304" pitchFamily="18" charset="0"/>
              </a:rPr>
              <a:t>Connecticut</a:t>
            </a:r>
            <a:r>
              <a:rPr lang="en-US" sz="2800" dirty="0" smtClean="0">
                <a:solidFill>
                  <a:schemeClr val="accent2">
                    <a:lumMod val="75000"/>
                  </a:schemeClr>
                </a:solidFill>
                <a:latin typeface="Times New Roman" panose="02020603050405020304" pitchFamily="18" charset="0"/>
                <a:cs typeface="Times New Roman" panose="02020603050405020304" pitchFamily="18" charset="0"/>
              </a:rPr>
              <a:t> | Campus Compact</a:t>
            </a:r>
            <a:endParaRPr lang="en-US" sz="28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6" name="Content Placeholder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555957" y="1143000"/>
            <a:ext cx="2868459" cy="3257453"/>
          </a:xfrm>
        </p:spPr>
      </p:pic>
      <p:pic>
        <p:nvPicPr>
          <p:cNvPr id="7" name="Picture 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609600"/>
            <a:ext cx="4038600" cy="528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0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xit" presetSubtype="0" fill="hold"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xit" presetSubtype="0" fill="hold"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title"/>
          </p:nvPr>
        </p:nvSpPr>
        <p:spPr>
          <a:xfrm>
            <a:off x="2819400" y="228600"/>
            <a:ext cx="5410200" cy="1143000"/>
          </a:xfrm>
        </p:spPr>
        <p:txBody>
          <a:bodyPr/>
          <a:lstStyle/>
          <a:p>
            <a:r>
              <a:rPr lang="en-US" dirty="0" smtClean="0">
                <a:solidFill>
                  <a:schemeClr val="bg1">
                    <a:lumMod val="95000"/>
                  </a:schemeClr>
                </a:solidFill>
              </a:rPr>
              <a:t>Definitions</a:t>
            </a:r>
            <a:endParaRPr lang="en-US" dirty="0">
              <a:solidFill>
                <a:schemeClr val="bg1">
                  <a:lumMod val="95000"/>
                </a:schemeClr>
              </a:solidFill>
            </a:endParaRPr>
          </a:p>
        </p:txBody>
      </p:sp>
      <p:sp>
        <p:nvSpPr>
          <p:cNvPr id="3" name="Content Placeholder 2"/>
          <p:cNvSpPr>
            <a:spLocks noGrp="1"/>
          </p:cNvSpPr>
          <p:nvPr>
            <p:ph idx="1"/>
          </p:nvPr>
        </p:nvSpPr>
        <p:spPr>
          <a:xfrm>
            <a:off x="2819400" y="1371600"/>
            <a:ext cx="5867400" cy="4648200"/>
          </a:xfrm>
        </p:spPr>
        <p:txBody>
          <a:bodyPr>
            <a:normAutofit fontScale="92500" lnSpcReduction="20000"/>
          </a:bodyPr>
          <a:lstStyle/>
          <a:p>
            <a:pPr marL="0" indent="0">
              <a:buNone/>
            </a:pPr>
            <a:r>
              <a:rPr lang="en-US" b="1" i="1" dirty="0" smtClean="0">
                <a:solidFill>
                  <a:schemeClr val="bg1">
                    <a:lumMod val="65000"/>
                  </a:schemeClr>
                </a:solidFill>
              </a:rPr>
              <a:t>Campus disaster preparedness </a:t>
            </a:r>
            <a:r>
              <a:rPr lang="en-US" dirty="0">
                <a:solidFill>
                  <a:schemeClr val="bg1">
                    <a:lumMod val="95000"/>
                  </a:schemeClr>
                </a:solidFill>
              </a:rPr>
              <a:t>is </a:t>
            </a:r>
            <a:r>
              <a:rPr lang="en-US" dirty="0" smtClean="0">
                <a:solidFill>
                  <a:schemeClr val="bg1">
                    <a:lumMod val="95000"/>
                  </a:schemeClr>
                </a:solidFill>
              </a:rPr>
              <a:t>the ability of a college or university to directly or indirectly address the needs of a campus when faced with a disaster event.</a:t>
            </a:r>
          </a:p>
          <a:p>
            <a:pPr marL="0" indent="0">
              <a:buNone/>
            </a:pPr>
            <a:r>
              <a:rPr lang="en-US" b="1" i="1" dirty="0">
                <a:solidFill>
                  <a:schemeClr val="tx1">
                    <a:lumMod val="65000"/>
                    <a:lumOff val="35000"/>
                  </a:schemeClr>
                </a:solidFill>
              </a:rPr>
              <a:t>Disaster Recovery </a:t>
            </a:r>
            <a:r>
              <a:rPr lang="en-US" dirty="0"/>
              <a:t>is the establishment of policies and procedures for a given group of people to follow in order to ensure a response to a disaster is timely, effective, and strategic in meeting needs of an affected community</a:t>
            </a:r>
            <a:r>
              <a:rPr lang="en-US" dirty="0" smtClean="0"/>
              <a:t>.</a:t>
            </a:r>
            <a:endParaRPr lang="en-US" dirty="0"/>
          </a:p>
        </p:txBody>
      </p:sp>
    </p:spTree>
    <p:extLst>
      <p:ext uri="{BB962C8B-B14F-4D97-AF65-F5344CB8AC3E}">
        <p14:creationId xmlns:p14="http://schemas.microsoft.com/office/powerpoint/2010/main" val="3091321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802" y="1264442"/>
            <a:ext cx="3297376" cy="432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45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ounded Rectangle 1"/>
          <p:cNvSpPr/>
          <p:nvPr/>
        </p:nvSpPr>
        <p:spPr>
          <a:xfrm>
            <a:off x="4800600" y="1715069"/>
            <a:ext cx="3505200" cy="3962400"/>
          </a:xfrm>
          <a:prstGeom prst="roundRect">
            <a:avLst/>
          </a:prstGeom>
          <a:solidFill>
            <a:schemeClr val="tx1">
              <a:lumMod val="75000"/>
              <a:lumOff val="25000"/>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p:cNvPicPr/>
          <p:nvPr/>
        </p:nvPicPr>
        <p:blipFill rotWithShape="1">
          <a:blip r:embed="rId4"/>
          <a:srcRect/>
          <a:stretch/>
        </p:blipFill>
        <p:spPr bwMode="auto">
          <a:xfrm>
            <a:off x="548131" y="2129044"/>
            <a:ext cx="4023869" cy="3154779"/>
          </a:xfrm>
          <a:prstGeom prst="roundRect">
            <a:avLst/>
          </a:prstGeom>
          <a:ln>
            <a:noFill/>
          </a:ln>
          <a:extLst>
            <a:ext uri="{53640926-AAD7-44D8-BBD7-CCE9431645EC}">
              <a14:shadowObscured xmlns:a14="http://schemas.microsoft.com/office/drawing/2010/main"/>
            </a:ext>
          </a:extLst>
        </p:spPr>
      </p:pic>
      <p:sp>
        <p:nvSpPr>
          <p:cNvPr id="4" name="TextBox 3"/>
          <p:cNvSpPr txBox="1"/>
          <p:nvPr/>
        </p:nvSpPr>
        <p:spPr>
          <a:xfrm>
            <a:off x="694436" y="469612"/>
            <a:ext cx="7992364" cy="584775"/>
          </a:xfrm>
          <a:prstGeom prst="rect">
            <a:avLst/>
          </a:prstGeom>
          <a:noFill/>
        </p:spPr>
        <p:txBody>
          <a:bodyPr wrap="square" rtlCol="0">
            <a:spAutoFit/>
          </a:bodyPr>
          <a:lstStyle/>
          <a:p>
            <a:pPr algn="ctr"/>
            <a:r>
              <a:rPr lang="en-US" sz="3200" b="1" dirty="0" smtClean="0">
                <a:solidFill>
                  <a:schemeClr val="tx1">
                    <a:lumMod val="95000"/>
                    <a:lumOff val="5000"/>
                  </a:schemeClr>
                </a:solidFill>
              </a:rPr>
              <a:t>The Cycle of Emergency Management</a:t>
            </a:r>
          </a:p>
        </p:txBody>
      </p:sp>
      <p:sp>
        <p:nvSpPr>
          <p:cNvPr id="6" name="TextBox 5"/>
          <p:cNvSpPr txBox="1"/>
          <p:nvPr/>
        </p:nvSpPr>
        <p:spPr>
          <a:xfrm>
            <a:off x="4972050" y="1867469"/>
            <a:ext cx="3105150" cy="3677930"/>
          </a:xfrm>
          <a:prstGeom prst="rect">
            <a:avLst/>
          </a:prstGeom>
          <a:noFill/>
        </p:spPr>
        <p:txBody>
          <a:bodyPr wrap="square" rtlCol="0">
            <a:spAutoFit/>
          </a:bodyPr>
          <a:lstStyle/>
          <a:p>
            <a:r>
              <a:rPr lang="en-US" b="1" dirty="0" smtClean="0">
                <a:solidFill>
                  <a:srgbClr val="FFC000"/>
                </a:solidFill>
              </a:rPr>
              <a:t>Step One: </a:t>
            </a:r>
            <a:r>
              <a:rPr lang="en-US" dirty="0" smtClean="0">
                <a:solidFill>
                  <a:srgbClr val="FFC000"/>
                </a:solidFill>
              </a:rPr>
              <a:t>Mitigation</a:t>
            </a:r>
          </a:p>
          <a:p>
            <a:r>
              <a:rPr lang="en-US" i="1" dirty="0" smtClean="0">
                <a:solidFill>
                  <a:srgbClr val="FFC000"/>
                </a:solidFill>
              </a:rPr>
              <a:t>Staying ahead of the disaster</a:t>
            </a:r>
          </a:p>
          <a:p>
            <a:endParaRPr lang="en-US" dirty="0"/>
          </a:p>
          <a:p>
            <a:r>
              <a:rPr lang="en-US" b="1" dirty="0" smtClean="0">
                <a:solidFill>
                  <a:srgbClr val="FFC000"/>
                </a:solidFill>
              </a:rPr>
              <a:t>Step Two</a:t>
            </a:r>
            <a:r>
              <a:rPr lang="en-US" dirty="0" smtClean="0">
                <a:solidFill>
                  <a:srgbClr val="FFC000"/>
                </a:solidFill>
              </a:rPr>
              <a:t>: Preparedness</a:t>
            </a:r>
          </a:p>
          <a:p>
            <a:r>
              <a:rPr lang="en-US" i="1" dirty="0" smtClean="0">
                <a:solidFill>
                  <a:srgbClr val="FFC000"/>
                </a:solidFill>
              </a:rPr>
              <a:t>Creating a plan</a:t>
            </a:r>
          </a:p>
          <a:p>
            <a:endParaRPr lang="en-US" sz="1100" dirty="0" smtClean="0"/>
          </a:p>
          <a:p>
            <a:r>
              <a:rPr lang="en-US" sz="2800" b="1" dirty="0" smtClean="0">
                <a:solidFill>
                  <a:srgbClr val="FFC000"/>
                </a:solidFill>
              </a:rPr>
              <a:t>DISASTER</a:t>
            </a:r>
            <a:endParaRPr lang="en-US" sz="2800" b="1" dirty="0">
              <a:solidFill>
                <a:srgbClr val="FFC000"/>
              </a:solidFill>
            </a:endParaRPr>
          </a:p>
          <a:p>
            <a:endParaRPr lang="en-US" sz="1100" dirty="0"/>
          </a:p>
          <a:p>
            <a:r>
              <a:rPr lang="en-US" b="1" dirty="0" smtClean="0">
                <a:solidFill>
                  <a:srgbClr val="FFC000"/>
                </a:solidFill>
              </a:rPr>
              <a:t>Step Three: </a:t>
            </a:r>
            <a:r>
              <a:rPr lang="en-US" dirty="0" smtClean="0">
                <a:solidFill>
                  <a:srgbClr val="FFC000"/>
                </a:solidFill>
              </a:rPr>
              <a:t>Response</a:t>
            </a:r>
          </a:p>
          <a:p>
            <a:r>
              <a:rPr lang="en-US" i="1" dirty="0" smtClean="0">
                <a:solidFill>
                  <a:srgbClr val="FFC000"/>
                </a:solidFill>
              </a:rPr>
              <a:t>Communicate and Mobilize</a:t>
            </a:r>
          </a:p>
          <a:p>
            <a:endParaRPr lang="en-US" dirty="0">
              <a:solidFill>
                <a:srgbClr val="FFC000"/>
              </a:solidFill>
            </a:endParaRPr>
          </a:p>
          <a:p>
            <a:r>
              <a:rPr lang="en-US" b="1" dirty="0" smtClean="0">
                <a:solidFill>
                  <a:srgbClr val="FFC000"/>
                </a:solidFill>
              </a:rPr>
              <a:t>Step Four: </a:t>
            </a:r>
            <a:r>
              <a:rPr lang="en-US" dirty="0" smtClean="0">
                <a:solidFill>
                  <a:srgbClr val="FFC000"/>
                </a:solidFill>
              </a:rPr>
              <a:t>Recovery</a:t>
            </a:r>
          </a:p>
          <a:p>
            <a:r>
              <a:rPr lang="en-US" i="1" dirty="0" smtClean="0">
                <a:solidFill>
                  <a:srgbClr val="FFC000"/>
                </a:solidFill>
              </a:rPr>
              <a:t>Repair</a:t>
            </a:r>
            <a:r>
              <a:rPr lang="en-US" dirty="0" smtClean="0">
                <a:solidFill>
                  <a:srgbClr val="FFC000"/>
                </a:solidFill>
              </a:rPr>
              <a:t>, </a:t>
            </a:r>
            <a:r>
              <a:rPr lang="en-US" i="1" dirty="0" smtClean="0">
                <a:solidFill>
                  <a:srgbClr val="FFC000"/>
                </a:solidFill>
              </a:rPr>
              <a:t>rebuild</a:t>
            </a:r>
            <a:r>
              <a:rPr lang="en-US" dirty="0" smtClean="0">
                <a:solidFill>
                  <a:srgbClr val="FFC000"/>
                </a:solidFill>
              </a:rPr>
              <a:t>, </a:t>
            </a:r>
            <a:r>
              <a:rPr lang="en-US" i="1" dirty="0" smtClean="0">
                <a:solidFill>
                  <a:srgbClr val="FFC000"/>
                </a:solidFill>
              </a:rPr>
              <a:t>recover</a:t>
            </a:r>
          </a:p>
        </p:txBody>
      </p:sp>
    </p:spTree>
    <p:extLst>
      <p:ext uri="{BB962C8B-B14F-4D97-AF65-F5344CB8AC3E}">
        <p14:creationId xmlns:p14="http://schemas.microsoft.com/office/powerpoint/2010/main" val="1368374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lvl="0"/>
            <a:r>
              <a:rPr lang="en-US" sz="3200" b="1" dirty="0"/>
              <a:t>Phase One</a:t>
            </a:r>
            <a:r>
              <a:rPr lang="en-US" sz="3200" dirty="0"/>
              <a:t>: Organizing campus </a:t>
            </a:r>
            <a:r>
              <a:rPr lang="en-US" sz="3200" dirty="0" smtClean="0"/>
              <a:t>participation</a:t>
            </a:r>
            <a:endParaRPr lang="en-US" sz="3200" dirty="0"/>
          </a:p>
        </p:txBody>
      </p:sp>
      <p:sp>
        <p:nvSpPr>
          <p:cNvPr id="5" name="Rounded Rectangle 4"/>
          <p:cNvSpPr/>
          <p:nvPr/>
        </p:nvSpPr>
        <p:spPr>
          <a:xfrm>
            <a:off x="304800" y="1371600"/>
            <a:ext cx="8534400" cy="4876800"/>
          </a:xfrm>
          <a:prstGeom prst="roundRect">
            <a:avLst>
              <a:gd name="adj" fmla="val 11350"/>
            </a:avLst>
          </a:prstGeom>
          <a:solidFill>
            <a:schemeClr val="tx1">
              <a:lumMod val="75000"/>
              <a:lumOff val="25000"/>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57200" y="1600201"/>
            <a:ext cx="8229600" cy="990600"/>
          </a:xfrm>
        </p:spPr>
        <p:txBody>
          <a:bodyPr>
            <a:normAutofit lnSpcReduction="10000"/>
          </a:bodyPr>
          <a:lstStyle/>
          <a:p>
            <a:pPr marL="0" indent="0">
              <a:buNone/>
            </a:pPr>
            <a:r>
              <a:rPr lang="en-US" sz="2000" dirty="0" smtClean="0">
                <a:solidFill>
                  <a:srgbClr val="FFC000"/>
                </a:solidFill>
              </a:rPr>
              <a:t>“In phase one of the Ready Campus initiative, the college or university assembles a Campus Advisory Group and selects a Ready Campus Coordinator to gather support for and develop the initiative within the institution.”</a:t>
            </a:r>
          </a:p>
        </p:txBody>
      </p:sp>
      <p:sp>
        <p:nvSpPr>
          <p:cNvPr id="6" name="Content Placeholder 2"/>
          <p:cNvSpPr txBox="1">
            <a:spLocks/>
          </p:cNvSpPr>
          <p:nvPr/>
        </p:nvSpPr>
        <p:spPr>
          <a:xfrm>
            <a:off x="457200" y="2971800"/>
            <a:ext cx="25908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C000"/>
                </a:solidFill>
              </a:rPr>
              <a:t>What does this mean?</a:t>
            </a:r>
          </a:p>
        </p:txBody>
      </p:sp>
      <p:sp>
        <p:nvSpPr>
          <p:cNvPr id="7" name="Content Placeholder 2"/>
          <p:cNvSpPr txBox="1">
            <a:spLocks/>
          </p:cNvSpPr>
          <p:nvPr/>
        </p:nvSpPr>
        <p:spPr>
          <a:xfrm>
            <a:off x="3124200" y="2971800"/>
            <a:ext cx="5715000" cy="321945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solidFill>
                  <a:srgbClr val="FFC000"/>
                </a:solidFill>
              </a:rPr>
              <a:t>Create a Campus Advisory Group</a:t>
            </a:r>
          </a:p>
          <a:p>
            <a:pPr marL="571500" lvl="1">
              <a:buFont typeface="Arial" panose="020B0604020202020204" pitchFamily="34" charset="0"/>
              <a:buChar char="•"/>
            </a:pPr>
            <a:r>
              <a:rPr lang="en-US" dirty="0" smtClean="0">
                <a:solidFill>
                  <a:srgbClr val="FFC000"/>
                </a:solidFill>
              </a:rPr>
              <a:t>Have regular meetings</a:t>
            </a:r>
          </a:p>
          <a:p>
            <a:pPr marL="571500" lvl="1">
              <a:buFont typeface="Arial" panose="020B0604020202020204" pitchFamily="34" charset="0"/>
              <a:buChar char="•"/>
            </a:pPr>
            <a:r>
              <a:rPr lang="en-US" dirty="0" smtClean="0">
                <a:solidFill>
                  <a:srgbClr val="FFC000"/>
                </a:solidFill>
              </a:rPr>
              <a:t>Develop a mission statement</a:t>
            </a:r>
          </a:p>
          <a:p>
            <a:pPr marL="571500" lvl="1">
              <a:buFont typeface="Arial" panose="020B0604020202020204" pitchFamily="34" charset="0"/>
              <a:buChar char="•"/>
            </a:pPr>
            <a:r>
              <a:rPr lang="en-US" dirty="0" smtClean="0">
                <a:solidFill>
                  <a:srgbClr val="FFC000"/>
                </a:solidFill>
              </a:rPr>
              <a:t>Create partnerships with community officials</a:t>
            </a:r>
          </a:p>
          <a:p>
            <a:pPr marL="514350" indent="-514350">
              <a:buFont typeface="+mj-lt"/>
              <a:buAutoNum type="arabicPeriod"/>
            </a:pPr>
            <a:r>
              <a:rPr lang="en-US" dirty="0" smtClean="0">
                <a:solidFill>
                  <a:srgbClr val="FFC000"/>
                </a:solidFill>
              </a:rPr>
              <a:t>Establish a hub for emergency management</a:t>
            </a:r>
          </a:p>
          <a:p>
            <a:pPr marL="571500" lvl="1">
              <a:buFont typeface="Arial" panose="020B0604020202020204" pitchFamily="34" charset="0"/>
              <a:buChar char="•"/>
            </a:pPr>
            <a:r>
              <a:rPr lang="en-US" dirty="0" smtClean="0">
                <a:solidFill>
                  <a:srgbClr val="FFC000"/>
                </a:solidFill>
              </a:rPr>
              <a:t>Designate one individual to be responsible for emergency management</a:t>
            </a:r>
          </a:p>
          <a:p>
            <a:pPr marL="514350" indent="-514350">
              <a:buFont typeface="+mj-lt"/>
              <a:buAutoNum type="arabicPeriod"/>
            </a:pPr>
            <a:r>
              <a:rPr lang="en-US" dirty="0" smtClean="0">
                <a:solidFill>
                  <a:srgbClr val="FFC000"/>
                </a:solidFill>
              </a:rPr>
              <a:t>Plan how to use resources effectively</a:t>
            </a:r>
          </a:p>
          <a:p>
            <a:pPr marL="571500" lvl="1">
              <a:buFont typeface="Arial" panose="020B0604020202020204" pitchFamily="34" charset="0"/>
              <a:buChar char="•"/>
            </a:pPr>
            <a:r>
              <a:rPr lang="en-US" dirty="0" smtClean="0">
                <a:solidFill>
                  <a:srgbClr val="FFC000"/>
                </a:solidFill>
              </a:rPr>
              <a:t>Structural Facilities</a:t>
            </a:r>
          </a:p>
          <a:p>
            <a:pPr marL="571500" lvl="1">
              <a:buFont typeface="Arial" panose="020B0604020202020204" pitchFamily="34" charset="0"/>
              <a:buChar char="•"/>
            </a:pPr>
            <a:r>
              <a:rPr lang="en-US" dirty="0" smtClean="0">
                <a:solidFill>
                  <a:srgbClr val="FFC000"/>
                </a:solidFill>
              </a:rPr>
              <a:t>Volunteers</a:t>
            </a:r>
          </a:p>
          <a:p>
            <a:pPr marL="571500" lvl="1">
              <a:buFont typeface="Arial" panose="020B0604020202020204" pitchFamily="34" charset="0"/>
              <a:buChar char="•"/>
            </a:pPr>
            <a:r>
              <a:rPr lang="en-US" dirty="0" smtClean="0">
                <a:solidFill>
                  <a:srgbClr val="FFC000"/>
                </a:solidFill>
              </a:rPr>
              <a:t>Equipment</a:t>
            </a:r>
          </a:p>
          <a:p>
            <a:pPr marL="0" indent="0">
              <a:buFont typeface="Arial" panose="020B0604020202020204" pitchFamily="34" charset="0"/>
              <a:buNone/>
            </a:pPr>
            <a:endParaRPr lang="en-US" dirty="0">
              <a:solidFill>
                <a:srgbClr val="FFC000"/>
              </a:solidFill>
            </a:endParaRPr>
          </a:p>
        </p:txBody>
      </p:sp>
    </p:spTree>
    <p:extLst>
      <p:ext uri="{BB962C8B-B14F-4D97-AF65-F5344CB8AC3E}">
        <p14:creationId xmlns:p14="http://schemas.microsoft.com/office/powerpoint/2010/main" val="1706871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marL="0" lvl="0" indent="0"/>
            <a:r>
              <a:rPr lang="en-US" sz="3200" b="1" dirty="0"/>
              <a:t>Phase Two</a:t>
            </a:r>
            <a:r>
              <a:rPr lang="en-US" sz="3200" dirty="0"/>
              <a:t>: Forming </a:t>
            </a:r>
            <a:r>
              <a:rPr lang="en-US" sz="3200" dirty="0" smtClean="0"/>
              <a:t>Community Partnerships</a:t>
            </a:r>
            <a:endParaRPr lang="en-US" sz="3200" dirty="0"/>
          </a:p>
        </p:txBody>
      </p:sp>
      <p:sp>
        <p:nvSpPr>
          <p:cNvPr id="5" name="Rounded Rectangle 4"/>
          <p:cNvSpPr/>
          <p:nvPr/>
        </p:nvSpPr>
        <p:spPr>
          <a:xfrm>
            <a:off x="304800" y="1371600"/>
            <a:ext cx="8534400" cy="4876800"/>
          </a:xfrm>
          <a:prstGeom prst="roundRect">
            <a:avLst>
              <a:gd name="adj" fmla="val 11350"/>
            </a:avLst>
          </a:prstGeom>
          <a:solidFill>
            <a:schemeClr val="tx1">
              <a:lumMod val="75000"/>
              <a:lumOff val="25000"/>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838200" y="1600200"/>
            <a:ext cx="7467600" cy="838200"/>
          </a:xfrm>
        </p:spPr>
        <p:txBody>
          <a:bodyPr>
            <a:normAutofit/>
          </a:bodyPr>
          <a:lstStyle/>
          <a:p>
            <a:pPr marL="0" indent="0">
              <a:buNone/>
            </a:pPr>
            <a:r>
              <a:rPr lang="en-US" sz="2000" dirty="0" smtClean="0">
                <a:solidFill>
                  <a:srgbClr val="FFC000"/>
                </a:solidFill>
              </a:rPr>
              <a:t>“The officials from the city and university recognize that, as neighbors, they share risks and can more effectively mitigate the risks together.”</a:t>
            </a:r>
          </a:p>
        </p:txBody>
      </p:sp>
      <p:sp>
        <p:nvSpPr>
          <p:cNvPr id="6" name="TextBox 5"/>
          <p:cNvSpPr txBox="1"/>
          <p:nvPr/>
        </p:nvSpPr>
        <p:spPr>
          <a:xfrm>
            <a:off x="3352800" y="2895599"/>
            <a:ext cx="51816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FFC000"/>
                </a:solidFill>
              </a:rPr>
              <a:t>Identify potential community partners</a:t>
            </a:r>
          </a:p>
          <a:p>
            <a:pPr marL="285750" indent="-285750">
              <a:buFont typeface="Arial" panose="020B0604020202020204" pitchFamily="34" charset="0"/>
              <a:buChar char="•"/>
            </a:pPr>
            <a:r>
              <a:rPr lang="en-US" sz="2000" dirty="0">
                <a:solidFill>
                  <a:srgbClr val="FFC000"/>
                </a:solidFill>
              </a:rPr>
              <a:t>Form a committee which includes the community</a:t>
            </a:r>
          </a:p>
          <a:p>
            <a:pPr marL="285750" indent="-285750">
              <a:buFont typeface="Arial" panose="020B0604020202020204" pitchFamily="34" charset="0"/>
              <a:buChar char="•"/>
            </a:pPr>
            <a:r>
              <a:rPr lang="en-US" sz="2000" dirty="0">
                <a:solidFill>
                  <a:srgbClr val="FFC000"/>
                </a:solidFill>
              </a:rPr>
              <a:t>Organize </a:t>
            </a:r>
            <a:r>
              <a:rPr lang="en-US" sz="2000" dirty="0" smtClean="0">
                <a:solidFill>
                  <a:srgbClr val="FFC000"/>
                </a:solidFill>
              </a:rPr>
              <a:t>meetings</a:t>
            </a:r>
            <a:endParaRPr lang="en-US" sz="2000" dirty="0">
              <a:solidFill>
                <a:srgbClr val="FFC000"/>
              </a:solidFill>
            </a:endParaRPr>
          </a:p>
        </p:txBody>
      </p:sp>
      <p:sp>
        <p:nvSpPr>
          <p:cNvPr id="7" name="Content Placeholder 2"/>
          <p:cNvSpPr txBox="1">
            <a:spLocks/>
          </p:cNvSpPr>
          <p:nvPr/>
        </p:nvSpPr>
        <p:spPr>
          <a:xfrm>
            <a:off x="457200" y="2971800"/>
            <a:ext cx="25908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C000"/>
                </a:solidFill>
              </a:rPr>
              <a:t>What does this mean?</a:t>
            </a:r>
          </a:p>
        </p:txBody>
      </p:sp>
    </p:spTree>
    <p:extLst>
      <p:ext uri="{BB962C8B-B14F-4D97-AF65-F5344CB8AC3E}">
        <p14:creationId xmlns:p14="http://schemas.microsoft.com/office/powerpoint/2010/main" val="2330714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Autofit/>
          </a:bodyPr>
          <a:lstStyle/>
          <a:p>
            <a:pPr marL="0" lvl="0" indent="0"/>
            <a:r>
              <a:rPr lang="en-US" sz="3200" b="1" dirty="0"/>
              <a:t>Phase Three</a:t>
            </a:r>
            <a:r>
              <a:rPr lang="en-US" sz="3200" dirty="0"/>
              <a:t>: Putting ideas into action and maintaining long-term partnerships</a:t>
            </a:r>
          </a:p>
        </p:txBody>
      </p:sp>
      <p:sp>
        <p:nvSpPr>
          <p:cNvPr id="5" name="Rounded Rectangle 4"/>
          <p:cNvSpPr/>
          <p:nvPr/>
        </p:nvSpPr>
        <p:spPr>
          <a:xfrm>
            <a:off x="304800" y="1371600"/>
            <a:ext cx="8534400" cy="4876800"/>
          </a:xfrm>
          <a:prstGeom prst="roundRect">
            <a:avLst>
              <a:gd name="adj" fmla="val 11350"/>
            </a:avLst>
          </a:prstGeom>
          <a:solidFill>
            <a:schemeClr val="tx1">
              <a:lumMod val="75000"/>
              <a:lumOff val="25000"/>
              <a:alpha val="50196"/>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990600" y="1600201"/>
            <a:ext cx="7162800" cy="838200"/>
          </a:xfrm>
        </p:spPr>
        <p:txBody>
          <a:bodyPr>
            <a:normAutofit/>
          </a:bodyPr>
          <a:lstStyle/>
          <a:p>
            <a:pPr marL="0" indent="0">
              <a:buNone/>
            </a:pPr>
            <a:r>
              <a:rPr lang="en-US" sz="2000" dirty="0" smtClean="0">
                <a:solidFill>
                  <a:srgbClr val="FFC000"/>
                </a:solidFill>
              </a:rPr>
              <a:t>“Exercising the emergency plans will test the success of training programs and the partners’ readiness to respond to emergencies.”</a:t>
            </a:r>
          </a:p>
        </p:txBody>
      </p:sp>
      <p:sp>
        <p:nvSpPr>
          <p:cNvPr id="6" name="TextBox 5"/>
          <p:cNvSpPr txBox="1"/>
          <p:nvPr/>
        </p:nvSpPr>
        <p:spPr>
          <a:xfrm>
            <a:off x="3238500" y="2844800"/>
            <a:ext cx="50292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FFC000"/>
                </a:solidFill>
              </a:rPr>
              <a:t>Formalize the relationship with an MOU</a:t>
            </a:r>
          </a:p>
          <a:p>
            <a:pPr marL="342900" indent="-342900">
              <a:buFont typeface="Arial" panose="020B0604020202020204" pitchFamily="34" charset="0"/>
              <a:buChar char="•"/>
            </a:pPr>
            <a:r>
              <a:rPr lang="en-US" sz="2000" dirty="0">
                <a:solidFill>
                  <a:srgbClr val="FFC000"/>
                </a:solidFill>
              </a:rPr>
              <a:t>Perform trainings and exercises</a:t>
            </a:r>
          </a:p>
          <a:p>
            <a:pPr marL="342900" indent="-342900">
              <a:buFont typeface="Arial" panose="020B0604020202020204" pitchFamily="34" charset="0"/>
              <a:buChar char="•"/>
            </a:pPr>
            <a:r>
              <a:rPr lang="en-US" sz="2000" dirty="0">
                <a:solidFill>
                  <a:srgbClr val="FFC000"/>
                </a:solidFill>
              </a:rPr>
              <a:t>Identify long-term goals</a:t>
            </a:r>
          </a:p>
          <a:p>
            <a:pPr marL="342900" indent="-342900">
              <a:buFont typeface="Arial" panose="020B0604020202020204" pitchFamily="34" charset="0"/>
              <a:buChar char="•"/>
            </a:pPr>
            <a:r>
              <a:rPr lang="en-US" sz="2000" dirty="0">
                <a:solidFill>
                  <a:srgbClr val="FFC000"/>
                </a:solidFill>
              </a:rPr>
              <a:t>Publicize </a:t>
            </a:r>
            <a:r>
              <a:rPr lang="en-US" sz="2000" dirty="0" smtClean="0">
                <a:solidFill>
                  <a:srgbClr val="FFC000"/>
                </a:solidFill>
              </a:rPr>
              <a:t>Success</a:t>
            </a:r>
            <a:endParaRPr lang="en-US" sz="2000" dirty="0">
              <a:solidFill>
                <a:srgbClr val="FFC000"/>
              </a:solidFill>
            </a:endParaRPr>
          </a:p>
        </p:txBody>
      </p:sp>
      <p:sp>
        <p:nvSpPr>
          <p:cNvPr id="7" name="Content Placeholder 2"/>
          <p:cNvSpPr txBox="1">
            <a:spLocks/>
          </p:cNvSpPr>
          <p:nvPr/>
        </p:nvSpPr>
        <p:spPr>
          <a:xfrm>
            <a:off x="457200" y="2971800"/>
            <a:ext cx="25908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solidFill>
                  <a:srgbClr val="FFC000"/>
                </a:solidFill>
              </a:rPr>
              <a:t>What does this mean?</a:t>
            </a:r>
          </a:p>
        </p:txBody>
      </p:sp>
    </p:spTree>
    <p:extLst>
      <p:ext uri="{BB962C8B-B14F-4D97-AF65-F5344CB8AC3E}">
        <p14:creationId xmlns:p14="http://schemas.microsoft.com/office/powerpoint/2010/main" val="964076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2450</Words>
  <Application>Microsoft Office PowerPoint</Application>
  <PresentationFormat>On-screen Show (4:3)</PresentationFormat>
  <Paragraphs>155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Training Purpose</vt:lpstr>
      <vt:lpstr>Connecticut | Campus Compact</vt:lpstr>
      <vt:lpstr>Definitions</vt:lpstr>
      <vt:lpstr>PowerPoint Presentation</vt:lpstr>
      <vt:lpstr>PowerPoint Presentation</vt:lpstr>
      <vt:lpstr>Phase One: Organizing campus participation</vt:lpstr>
      <vt:lpstr>Phase Two: Forming Community Partnerships</vt:lpstr>
      <vt:lpstr>Phase Three: Putting ideas into action and maintaining long-term partnerships</vt:lpstr>
      <vt:lpstr>Building Ready Campus Partnerships</vt:lpstr>
      <vt:lpstr>Connecticut | Campus Compact</vt:lpstr>
      <vt:lpstr>PowerPoint Presentation</vt:lpstr>
      <vt:lpstr>PowerPoint Presentation</vt:lpstr>
      <vt:lpstr>PowerPoint Presentation</vt:lpstr>
      <vt:lpstr>PowerPoint Presentation</vt:lpstr>
      <vt:lpstr>PowerPoint Presentation</vt:lpstr>
      <vt:lpstr>Hazard Mitigation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Ellis</dc:creator>
  <cp:lastModifiedBy>Justin Ellis</cp:lastModifiedBy>
  <cp:revision>43</cp:revision>
  <dcterms:created xsi:type="dcterms:W3CDTF">2013-10-31T19:45:55Z</dcterms:created>
  <dcterms:modified xsi:type="dcterms:W3CDTF">2013-11-14T14:52:55Z</dcterms:modified>
</cp:coreProperties>
</file>