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050" autoAdjust="0"/>
  </p:normalViewPr>
  <p:slideViewPr>
    <p:cSldViewPr>
      <p:cViewPr>
        <p:scale>
          <a:sx n="61" d="100"/>
          <a:sy n="61" d="100"/>
        </p:scale>
        <p:origin x="-1464"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51D7EE-4C93-416C-97F9-871BA8F66565}" type="datetimeFigureOut">
              <a:rPr lang="en-US" smtClean="0"/>
              <a:pPr/>
              <a:t>11/14/2013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0B45CE-0839-4B9C-AADB-06949AAAC939}" type="slidenum">
              <a:rPr lang="en-US" smtClean="0"/>
              <a:pPr/>
              <a:t>‹#›</a:t>
            </a:fld>
            <a:endParaRPr lang="en-US"/>
          </a:p>
        </p:txBody>
      </p:sp>
    </p:spTree>
    <p:extLst>
      <p:ext uri="{BB962C8B-B14F-4D97-AF65-F5344CB8AC3E}">
        <p14:creationId xmlns:p14="http://schemas.microsoft.com/office/powerpoint/2010/main" val="2052657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iowacollegeamericorps.weebly.com/online-training.htm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Thank you for choosing to participate in the ICAP disaster recovery</a:t>
            </a:r>
            <a:r>
              <a:rPr lang="en-US" baseline="0" dirty="0" smtClean="0"/>
              <a:t> training on Disaster Response, Relief and Recovery. This training does count toward your ICAP required trainings. </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 today’s training, we will be discussing what to do after a disaster occurs. What happens after a disaster is just as important the preparation. This training will also address the emotional recovery individuals and communities go through. Living through a disaster and its recovery is a shock to every part of a community; the physical buildings, potential loss of life and livelihood, and because of these experiences individuals experience emotional shocks. By the end of this training you will knowledgeable of the process of disaster response. </a:t>
            </a:r>
            <a:endParaRPr lang="en-US" dirty="0" smtClean="0"/>
          </a:p>
          <a:p>
            <a:endParaRPr lang="en-US" dirty="0"/>
          </a:p>
        </p:txBody>
      </p:sp>
      <p:sp>
        <p:nvSpPr>
          <p:cNvPr id="4" name="Slide Number Placeholder 3"/>
          <p:cNvSpPr>
            <a:spLocks noGrp="1"/>
          </p:cNvSpPr>
          <p:nvPr>
            <p:ph type="sldNum" sz="quarter" idx="10"/>
          </p:nvPr>
        </p:nvSpPr>
        <p:spPr/>
        <p:txBody>
          <a:bodyPr/>
          <a:lstStyle/>
          <a:p>
            <a:fld id="{030B45CE-0839-4B9C-AADB-06949AAAC939}" type="slidenum">
              <a:rPr lang="en-US" smtClean="0"/>
              <a:pPr/>
              <a:t>1</a:t>
            </a:fld>
            <a:endParaRPr lang="en-US"/>
          </a:p>
        </p:txBody>
      </p:sp>
    </p:spTree>
    <p:extLst>
      <p:ext uri="{BB962C8B-B14F-4D97-AF65-F5344CB8AC3E}">
        <p14:creationId xmlns:p14="http://schemas.microsoft.com/office/powerpoint/2010/main" val="2170758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Before we begin the</a:t>
            </a:r>
            <a:r>
              <a:rPr lang="en-US" baseline="0" dirty="0" smtClean="0"/>
              <a:t> training we will cover the disaster timeline. </a:t>
            </a:r>
            <a:r>
              <a:rPr lang="en-US" dirty="0" smtClean="0"/>
              <a:t>When working in disaster relief, it</a:t>
            </a:r>
            <a:r>
              <a:rPr lang="en-US" baseline="0" dirty="0" smtClean="0"/>
              <a:t> is important to remember the disaster timeline:  </a:t>
            </a:r>
            <a:endParaRPr lang="en-US" dirty="0" smtClean="0"/>
          </a:p>
          <a:p>
            <a:pPr marL="228600" indent="-228600">
              <a:buAutoNum type="arabicPeriod"/>
            </a:pPr>
            <a:endParaRPr lang="en-US" dirty="0" smtClean="0"/>
          </a:p>
          <a:p>
            <a:pPr marL="0" indent="0">
              <a:buNone/>
            </a:pPr>
            <a:r>
              <a:rPr lang="en-US" dirty="0" smtClean="0"/>
              <a:t>The pre-disaster phase is when a community begins preparing</a:t>
            </a:r>
            <a:r>
              <a:rPr lang="en-US" baseline="0" dirty="0" smtClean="0"/>
              <a:t> itself for potential disasters. Steps are taken to mitigate damage from disasters such as building a levy system or moving businesses out of floodplains. Preparedness refers to action steps taken by a community to ensure that resources are allocated in timely and strategic ways to address the recovery.</a:t>
            </a:r>
          </a:p>
          <a:p>
            <a:pPr marL="0" indent="0">
              <a:buNone/>
            </a:pPr>
            <a:endParaRPr lang="en-US" baseline="0" dirty="0" smtClean="0"/>
          </a:p>
          <a:p>
            <a:pPr marL="0" indent="0">
              <a:buNone/>
            </a:pPr>
            <a:r>
              <a:rPr lang="en-US" baseline="0" dirty="0" smtClean="0"/>
              <a:t>The second phase is when the disaster occurs. This is when immediate reactions and steps are taken. This might include evacuating an area or seeking appropriate shelter.</a:t>
            </a:r>
          </a:p>
          <a:p>
            <a:pPr marL="0" indent="0">
              <a:buNone/>
            </a:pPr>
            <a:endParaRPr lang="en-US" baseline="0" dirty="0" smtClean="0"/>
          </a:p>
          <a:p>
            <a:pPr marL="0" indent="0">
              <a:buNone/>
            </a:pPr>
            <a:r>
              <a:rPr lang="en-US" baseline="0" dirty="0" smtClean="0"/>
              <a:t>The final phase is the post-disaster response phase. As you can see from the visual the response phase is the longest part of the disaster timeline. And because of this, it requires the most energy.</a:t>
            </a:r>
            <a:endParaRPr lang="en-US" dirty="0" smtClean="0"/>
          </a:p>
        </p:txBody>
      </p:sp>
      <p:sp>
        <p:nvSpPr>
          <p:cNvPr id="4" name="Slide Number Placeholder 3"/>
          <p:cNvSpPr>
            <a:spLocks noGrp="1"/>
          </p:cNvSpPr>
          <p:nvPr>
            <p:ph type="sldNum" sz="quarter" idx="10"/>
          </p:nvPr>
        </p:nvSpPr>
        <p:spPr/>
        <p:txBody>
          <a:bodyPr/>
          <a:lstStyle/>
          <a:p>
            <a:fld id="{030B45CE-0839-4B9C-AADB-06949AAAC93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post-disaster phase there are three stages</a:t>
            </a:r>
            <a:r>
              <a:rPr lang="en-US" baseline="0" dirty="0" smtClean="0"/>
              <a:t> of response that occur; rescue, relief, and recovery. First, you must respond to a disaster and address the physical damages of the event. This may include helping injured individuals, cleaning up large debris, and, sadly, moving the remains of those who passed away. The first stage demonstrates by far the most visible affects of a disaster such as the physical damages to the environment and people.</a:t>
            </a:r>
          </a:p>
          <a:p>
            <a:endParaRPr lang="en-US" baseline="0" dirty="0" smtClean="0"/>
          </a:p>
          <a:p>
            <a:r>
              <a:rPr lang="en-US" baseline="0" dirty="0" smtClean="0"/>
              <a:t>Responding to a disaster requires that a community addresses the most pressing needs in a timely manner. Injuries come first. For some disaster victims the response to their injuries could mean life or death. The second most pressing response is cleaning up the area to prevent further accidents and to allow for you to properly assist those affected by the disaster. Lastly, you must take care of any deaths that occurred during the disaster or afterwards because of the disaster.</a:t>
            </a:r>
          </a:p>
          <a:p>
            <a:endParaRPr lang="en-US" baseline="0" dirty="0" smtClean="0"/>
          </a:p>
          <a:p>
            <a:r>
              <a:rPr lang="en-US" baseline="0" dirty="0" smtClean="0"/>
              <a:t>Your response to these pressing needs will help you begin to address the physical damages caused by the disaster.</a:t>
            </a:r>
            <a:endParaRPr lang="en-US" dirty="0"/>
          </a:p>
        </p:txBody>
      </p:sp>
      <p:sp>
        <p:nvSpPr>
          <p:cNvPr id="4" name="Slide Number Placeholder 3"/>
          <p:cNvSpPr>
            <a:spLocks noGrp="1"/>
          </p:cNvSpPr>
          <p:nvPr>
            <p:ph type="sldNum" sz="quarter" idx="10"/>
          </p:nvPr>
        </p:nvSpPr>
        <p:spPr/>
        <p:txBody>
          <a:bodyPr/>
          <a:lstStyle/>
          <a:p>
            <a:fld id="{030B45CE-0839-4B9C-AADB-06949AAAC93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next stage of responding</a:t>
            </a:r>
            <a:r>
              <a:rPr lang="en-US" baseline="0" dirty="0" smtClean="0"/>
              <a:t> to a disaster is providing relief. Once you have responded to the pressing needs, you need to assess what assistance is needed. The most important forms of disaster relief are food and housing assistance so that those affected by the disaster can eat normally and be placed in safe place until the rebuilding process begins.</a:t>
            </a:r>
          </a:p>
          <a:p>
            <a:endParaRPr lang="en-US" baseline="0" dirty="0" smtClean="0"/>
          </a:p>
          <a:p>
            <a:r>
              <a:rPr lang="en-US" baseline="0" dirty="0" smtClean="0"/>
              <a:t>Rebuilding assistance will come after all of the most pressing physical needs are met. Rebuilding may take weeks, months, or years depending on the  scale of the disaster.</a:t>
            </a:r>
            <a:endParaRPr lang="en-US" dirty="0"/>
          </a:p>
        </p:txBody>
      </p:sp>
      <p:sp>
        <p:nvSpPr>
          <p:cNvPr id="4" name="Slide Number Placeholder 3"/>
          <p:cNvSpPr>
            <a:spLocks noGrp="1"/>
          </p:cNvSpPr>
          <p:nvPr>
            <p:ph type="sldNum" sz="quarter" idx="10"/>
          </p:nvPr>
        </p:nvSpPr>
        <p:spPr/>
        <p:txBody>
          <a:bodyPr/>
          <a:lstStyle/>
          <a:p>
            <a:fld id="{030B45CE-0839-4B9C-AADB-06949AAAC93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last stage</a:t>
            </a:r>
            <a:r>
              <a:rPr lang="en-US" baseline="0" dirty="0" smtClean="0"/>
              <a:t> of post-disaster response is recovery; this is the long-term response to a disaster and is oftentimes overlooked by eager volunteers and news crews. While addressing the physical needs of individuals and the community come first, it is equally important to remember that there are also mental scars and barriers to overcome when dealing with a disaster.</a:t>
            </a:r>
          </a:p>
          <a:p>
            <a:endParaRPr lang="en-US" baseline="0" dirty="0" smtClean="0"/>
          </a:p>
        </p:txBody>
      </p:sp>
      <p:sp>
        <p:nvSpPr>
          <p:cNvPr id="4" name="Slide Number Placeholder 3"/>
          <p:cNvSpPr>
            <a:spLocks noGrp="1"/>
          </p:cNvSpPr>
          <p:nvPr>
            <p:ph type="sldNum" sz="quarter" idx="10"/>
          </p:nvPr>
        </p:nvSpPr>
        <p:spPr/>
        <p:txBody>
          <a:bodyPr/>
          <a:lstStyle/>
          <a:p>
            <a:fld id="{030B45CE-0839-4B9C-AADB-06949AAAC93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must remember that coping with stressful events takes time and depends on the individual. If someone</a:t>
            </a:r>
            <a:r>
              <a:rPr lang="en-US" baseline="0" dirty="0" smtClean="0"/>
              <a:t> has lived through a flood or a tornado, there house may be rebuilt, but the physiological scars of living through the storm and the shock of losing their home, their memories, their childhood, their family ties, could be so much deeper than the physical damage. If a family member or friend was lost or injured during the event, that may also add stress to the person. After a disaster it is important to remain aware of your own needs as well as those around you.</a:t>
            </a:r>
          </a:p>
          <a:p>
            <a:endParaRPr lang="en-US" baseline="0" dirty="0" smtClean="0"/>
          </a:p>
        </p:txBody>
      </p:sp>
      <p:sp>
        <p:nvSpPr>
          <p:cNvPr id="4" name="Slide Number Placeholder 3"/>
          <p:cNvSpPr>
            <a:spLocks noGrp="1"/>
          </p:cNvSpPr>
          <p:nvPr>
            <p:ph type="sldNum" sz="quarter" idx="10"/>
          </p:nvPr>
        </p:nvSpPr>
        <p:spPr/>
        <p:txBody>
          <a:bodyPr/>
          <a:lstStyle/>
          <a:p>
            <a:fld id="{030B45CE-0839-4B9C-AADB-06949AAAC93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base"/>
            <a:r>
              <a:rPr lang="en-US" sz="1200" b="0" i="0" kern="1200" dirty="0" smtClean="0">
                <a:solidFill>
                  <a:schemeClr val="tx1"/>
                </a:solidFill>
                <a:latin typeface="+mn-lt"/>
                <a:ea typeface="+mn-ea"/>
                <a:cs typeface="+mn-cs"/>
              </a:rPr>
              <a:t>Getting ourselves and our lives back in a routine that is comfortable for us takes time. In order to fully</a:t>
            </a:r>
            <a:r>
              <a:rPr lang="en-US" sz="1200" b="0" i="0" kern="1200" baseline="0" dirty="0" smtClean="0">
                <a:solidFill>
                  <a:schemeClr val="tx1"/>
                </a:solidFill>
                <a:latin typeface="+mn-lt"/>
                <a:ea typeface="+mn-ea"/>
                <a:cs typeface="+mn-cs"/>
              </a:rPr>
              <a:t> recover after a disaster you should take the following steps: </a:t>
            </a:r>
          </a:p>
          <a:p>
            <a:pPr fontAlgn="base"/>
            <a:endParaRPr lang="en-US" sz="1200" b="0" i="0" kern="1200" dirty="0" smtClean="0">
              <a:solidFill>
                <a:schemeClr val="tx1"/>
              </a:solidFill>
              <a:latin typeface="+mn-lt"/>
              <a:ea typeface="+mn-ea"/>
              <a:cs typeface="+mn-cs"/>
            </a:endParaRPr>
          </a:p>
          <a:p>
            <a:pPr fontAlgn="base"/>
            <a:r>
              <a:rPr lang="en-US" sz="1200" kern="1200" dirty="0" smtClean="0">
                <a:solidFill>
                  <a:schemeClr val="tx1"/>
                </a:solidFill>
                <a:latin typeface="+mn-lt"/>
                <a:ea typeface="+mn-ea"/>
                <a:cs typeface="+mn-cs"/>
              </a:rPr>
              <a:t>-Take care of your safety. Find a safe place to stay and make sure your physical health needs and those of your family are addressed. Seek medical attention if necessary.</a:t>
            </a:r>
          </a:p>
          <a:p>
            <a:pPr fontAlgn="base"/>
            <a:r>
              <a:rPr lang="en-US" sz="1200" kern="1200" dirty="0" smtClean="0">
                <a:solidFill>
                  <a:schemeClr val="tx1"/>
                </a:solidFill>
                <a:latin typeface="+mn-lt"/>
                <a:ea typeface="+mn-ea"/>
                <a:cs typeface="+mn-cs"/>
              </a:rPr>
              <a:t>-Limit your exposure to the sights and sounds of disaster, especially on television, the radio and in the newspapers.</a:t>
            </a:r>
          </a:p>
          <a:p>
            <a:pPr fontAlgn="base"/>
            <a:r>
              <a:rPr lang="en-US" sz="1200" kern="1200" dirty="0" smtClean="0">
                <a:solidFill>
                  <a:schemeClr val="tx1"/>
                </a:solidFill>
                <a:latin typeface="+mn-lt"/>
                <a:ea typeface="+mn-ea"/>
                <a:cs typeface="+mn-cs"/>
              </a:rPr>
              <a:t>-Eat healthy. During times of stress, it is important that you maintain a balanced diet and drink plenty of water.</a:t>
            </a:r>
          </a:p>
          <a:p>
            <a:pPr fontAlgn="base"/>
            <a:r>
              <a:rPr lang="en-US" sz="1200" kern="1200" dirty="0" smtClean="0">
                <a:solidFill>
                  <a:schemeClr val="tx1"/>
                </a:solidFill>
                <a:latin typeface="+mn-lt"/>
                <a:ea typeface="+mn-ea"/>
                <a:cs typeface="+mn-cs"/>
              </a:rPr>
              <a:t>-Get some rest. With so much to do, it may be difficult to have enough time to rest or get adequate sleep. Giving your body and mind a break can boost your ability to cope with the stress you may be experiencing.</a:t>
            </a:r>
          </a:p>
          <a:p>
            <a:pPr fontAlgn="base"/>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30B45CE-0839-4B9C-AADB-06949AAAC93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base"/>
            <a:r>
              <a:rPr lang="en-US" sz="1200" b="0" i="0" kern="1200" dirty="0" smtClean="0">
                <a:solidFill>
                  <a:schemeClr val="tx1"/>
                </a:solidFill>
                <a:latin typeface="+mn-lt"/>
                <a:ea typeface="+mn-ea"/>
                <a:cs typeface="+mn-cs"/>
              </a:rPr>
              <a:t>-Stay connected with family and friends. Giving and getting support is one of the most important things you can do. Try to do something as a family that you have all enjoyed in the past.</a:t>
            </a:r>
          </a:p>
          <a:p>
            <a:pPr fontAlgn="base"/>
            <a:r>
              <a:rPr lang="en-US" sz="1200" b="0" i="0" kern="1200" dirty="0" smtClean="0">
                <a:solidFill>
                  <a:schemeClr val="tx1"/>
                </a:solidFill>
                <a:latin typeface="+mn-lt"/>
                <a:ea typeface="+mn-ea"/>
                <a:cs typeface="+mn-cs"/>
              </a:rPr>
              <a:t>-Be patient with yourself and with those around you. Recognize that everyone is stressed and may need some time to put their feelings and thoughts in order. That includes you!</a:t>
            </a:r>
          </a:p>
          <a:p>
            <a:pPr fontAlgn="base"/>
            <a:r>
              <a:rPr lang="en-US" sz="1200" b="0" i="0" kern="1200" dirty="0" smtClean="0">
                <a:solidFill>
                  <a:schemeClr val="tx1"/>
                </a:solidFill>
                <a:latin typeface="+mn-lt"/>
                <a:ea typeface="+mn-ea"/>
                <a:cs typeface="+mn-cs"/>
              </a:rPr>
              <a:t>-Set priorities. Tackle tasks in small steps.</a:t>
            </a:r>
          </a:p>
          <a:p>
            <a:pPr fontAlgn="base"/>
            <a:r>
              <a:rPr lang="en-US" sz="1200" b="0" i="0" kern="1200" dirty="0" smtClean="0">
                <a:solidFill>
                  <a:schemeClr val="tx1"/>
                </a:solidFill>
                <a:latin typeface="+mn-lt"/>
                <a:ea typeface="+mn-ea"/>
                <a:cs typeface="+mn-cs"/>
              </a:rPr>
              <a:t>-Gather information about assistance and resources that will help you and your family members meet your disaster-related needs.</a:t>
            </a:r>
          </a:p>
          <a:p>
            <a:pPr fontAlgn="base"/>
            <a:r>
              <a:rPr lang="en-US" sz="1200" b="0" i="0" kern="1200" dirty="0" smtClean="0">
                <a:solidFill>
                  <a:schemeClr val="tx1"/>
                </a:solidFill>
                <a:latin typeface="+mn-lt"/>
                <a:ea typeface="+mn-ea"/>
                <a:cs typeface="+mn-cs"/>
              </a:rPr>
              <a:t>-Stay positive. Remind yourself of how you’ve successfully gotten through difficult times in the past. Reach out when you need support, and help others when they need it.</a:t>
            </a:r>
          </a:p>
          <a:p>
            <a:endParaRPr lang="en-US" dirty="0"/>
          </a:p>
        </p:txBody>
      </p:sp>
      <p:sp>
        <p:nvSpPr>
          <p:cNvPr id="4" name="Slide Number Placeholder 3"/>
          <p:cNvSpPr>
            <a:spLocks noGrp="1"/>
          </p:cNvSpPr>
          <p:nvPr>
            <p:ph type="sldNum" sz="quarter" idx="10"/>
          </p:nvPr>
        </p:nvSpPr>
        <p:spPr/>
        <p:txBody>
          <a:bodyPr/>
          <a:lstStyle/>
          <a:p>
            <a:fld id="{030B45CE-0839-4B9C-AADB-06949AAAC93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more information</a:t>
            </a:r>
            <a:r>
              <a:rPr lang="en-US" baseline="0" dirty="0" smtClean="0"/>
              <a:t> on Disaster Response and emotional recovery, visit the Red Cross website. </a:t>
            </a:r>
          </a:p>
          <a:p>
            <a:endParaRPr lang="en-US" baseline="0" dirty="0" smtClean="0"/>
          </a:p>
          <a:p>
            <a:r>
              <a:rPr lang="en-US" baseline="0" dirty="0" smtClean="0"/>
              <a:t>Please remember to fill out your member training certification form. If you do not have one, please visit the ICAP website to download your copy.</a:t>
            </a:r>
          </a:p>
          <a:p>
            <a:endParaRPr lang="en-US" baseline="0" dirty="0" smtClean="0"/>
          </a:p>
          <a:p>
            <a:r>
              <a:rPr lang="en-US" dirty="0" smtClean="0">
                <a:hlinkClick r:id="rId3"/>
              </a:rPr>
              <a:t>http://iowacollegeamericorps.weebly.com/online-training.html</a:t>
            </a:r>
            <a:endParaRPr lang="en-US" dirty="0" smtClean="0"/>
          </a:p>
          <a:p>
            <a:endParaRPr lang="en-US" dirty="0"/>
          </a:p>
        </p:txBody>
      </p:sp>
      <p:sp>
        <p:nvSpPr>
          <p:cNvPr id="4" name="Slide Number Placeholder 3"/>
          <p:cNvSpPr>
            <a:spLocks noGrp="1"/>
          </p:cNvSpPr>
          <p:nvPr>
            <p:ph type="sldNum" sz="quarter" idx="10"/>
          </p:nvPr>
        </p:nvSpPr>
        <p:spPr/>
        <p:txBody>
          <a:bodyPr/>
          <a:lstStyle/>
          <a:p>
            <a:fld id="{030B45CE-0839-4B9C-AADB-06949AAAC93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FBFE7B68-5298-4127-9B81-9C33B6C2AF94}" type="datetimeFigureOut">
              <a:rPr lang="en-US" smtClean="0"/>
              <a:pPr/>
              <a:t>11/14/2013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42D934B-341F-48FA-A443-A0EC83A89C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FE7B68-5298-4127-9B81-9C33B6C2AF94}" type="datetimeFigureOut">
              <a:rPr lang="en-US" smtClean="0"/>
              <a:pPr/>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D934B-341F-48FA-A443-A0EC83A89C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FE7B68-5298-4127-9B81-9C33B6C2AF94}" type="datetimeFigureOut">
              <a:rPr lang="en-US" smtClean="0"/>
              <a:pPr/>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D934B-341F-48FA-A443-A0EC83A89C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FE7B68-5298-4127-9B81-9C33B6C2AF94}" type="datetimeFigureOut">
              <a:rPr lang="en-US" smtClean="0"/>
              <a:pPr/>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D934B-341F-48FA-A443-A0EC83A89C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BFE7B68-5298-4127-9B81-9C33B6C2AF94}" type="datetimeFigureOut">
              <a:rPr lang="en-US" smtClean="0"/>
              <a:pPr/>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D934B-341F-48FA-A443-A0EC83A89C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FE7B68-5298-4127-9B81-9C33B6C2AF94}" type="datetimeFigureOut">
              <a:rPr lang="en-US" smtClean="0"/>
              <a:pPr/>
              <a:t>11/14/2013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D934B-341F-48FA-A443-A0EC83A89C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FBFE7B68-5298-4127-9B81-9C33B6C2AF94}" type="datetimeFigureOut">
              <a:rPr lang="en-US" smtClean="0"/>
              <a:pPr/>
              <a:t>11/14/2013</a:t>
            </a:fld>
            <a:endParaRPr lang="en-US"/>
          </a:p>
        </p:txBody>
      </p:sp>
      <p:sp>
        <p:nvSpPr>
          <p:cNvPr id="27" name="Slide Number Placeholder 26"/>
          <p:cNvSpPr>
            <a:spLocks noGrp="1"/>
          </p:cNvSpPr>
          <p:nvPr>
            <p:ph type="sldNum" sz="quarter" idx="11"/>
          </p:nvPr>
        </p:nvSpPr>
        <p:spPr/>
        <p:txBody>
          <a:bodyPr rtlCol="0"/>
          <a:lstStyle/>
          <a:p>
            <a:fld id="{A42D934B-341F-48FA-A443-A0EC83A89C42}"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FBFE7B68-5298-4127-9B81-9C33B6C2AF94}" type="datetimeFigureOut">
              <a:rPr lang="en-US" smtClean="0"/>
              <a:pPr/>
              <a:t>11/14/2013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A42D934B-341F-48FA-A443-A0EC83A89C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FE7B68-5298-4127-9B81-9C33B6C2AF94}" type="datetimeFigureOut">
              <a:rPr lang="en-US" smtClean="0"/>
              <a:pPr/>
              <a:t>11/14/2013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2D934B-341F-48FA-A443-A0EC83A89C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FE7B68-5298-4127-9B81-9C33B6C2AF94}" type="datetimeFigureOut">
              <a:rPr lang="en-US" smtClean="0"/>
              <a:pPr/>
              <a:t>11/14/2013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D934B-341F-48FA-A443-A0EC83A89C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BFE7B68-5298-4127-9B81-9C33B6C2AF94}" type="datetimeFigureOut">
              <a:rPr lang="en-US" smtClean="0"/>
              <a:pPr/>
              <a:t>11/14/2013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D934B-341F-48FA-A443-A0EC83A89C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BFE7B68-5298-4127-9B81-9C33B6C2AF94}" type="datetimeFigureOut">
              <a:rPr lang="en-US" smtClean="0"/>
              <a:pPr/>
              <a:t>11/14/2013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42D934B-341F-48FA-A443-A0EC83A89C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redcross.org/find-help/disaster-recovery/recovering-emotionally"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28800"/>
            <a:ext cx="8763000" cy="1904999"/>
          </a:xfrm>
        </p:spPr>
        <p:txBody>
          <a:bodyPr>
            <a:noAutofit/>
          </a:bodyPr>
          <a:lstStyle/>
          <a:p>
            <a:r>
              <a:rPr lang="en-US" dirty="0" smtClean="0"/>
              <a:t>Disaster Response, </a:t>
            </a:r>
            <a:br>
              <a:rPr lang="en-US" dirty="0" smtClean="0"/>
            </a:br>
            <a:r>
              <a:rPr lang="en-US" dirty="0" smtClean="0"/>
              <a:t>           Relief, &amp; Recovery</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0091" y="4343400"/>
            <a:ext cx="5486402" cy="223024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Disaster Timeline</a:t>
            </a:r>
            <a:endParaRPr lang="en-US" dirty="0"/>
          </a:p>
        </p:txBody>
      </p:sp>
      <p:sp>
        <p:nvSpPr>
          <p:cNvPr id="3" name="Content Placeholder 2"/>
          <p:cNvSpPr>
            <a:spLocks noGrp="1"/>
          </p:cNvSpPr>
          <p:nvPr>
            <p:ph idx="1"/>
          </p:nvPr>
        </p:nvSpPr>
        <p:spPr/>
        <p:txBody>
          <a:bodyPr/>
          <a:lstStyle/>
          <a:p>
            <a:r>
              <a:rPr lang="en-US" dirty="0" smtClean="0"/>
              <a:t>Pre-disaster</a:t>
            </a:r>
          </a:p>
          <a:p>
            <a:endParaRPr lang="en-US" dirty="0" smtClean="0"/>
          </a:p>
          <a:p>
            <a:r>
              <a:rPr lang="en-US" dirty="0" smtClean="0"/>
              <a:t>Disaster</a:t>
            </a:r>
          </a:p>
          <a:p>
            <a:endParaRPr lang="en-US" dirty="0" smtClean="0"/>
          </a:p>
          <a:p>
            <a:r>
              <a:rPr lang="en-US" dirty="0" smtClean="0"/>
              <a:t>Post-disaster</a:t>
            </a:r>
          </a:p>
          <a:p>
            <a:endParaRPr lang="en-US" dirty="0"/>
          </a:p>
        </p:txBody>
      </p:sp>
      <p:pic>
        <p:nvPicPr>
          <p:cNvPr id="16388" name="Picture 4" descr="http://www.habitat.org.nz/International/Disaster%20Response.jpg"/>
          <p:cNvPicPr>
            <a:picLocks noChangeAspect="1" noChangeArrowheads="1"/>
          </p:cNvPicPr>
          <p:nvPr/>
        </p:nvPicPr>
        <p:blipFill>
          <a:blip r:embed="rId3" cstate="print"/>
          <a:srcRect/>
          <a:stretch>
            <a:fillRect/>
          </a:stretch>
        </p:blipFill>
        <p:spPr bwMode="auto">
          <a:xfrm>
            <a:off x="4572000" y="2971800"/>
            <a:ext cx="3962400" cy="325582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Rescue</a:t>
            </a:r>
            <a:endParaRPr lang="en-US" dirty="0"/>
          </a:p>
        </p:txBody>
      </p:sp>
      <p:sp>
        <p:nvSpPr>
          <p:cNvPr id="3" name="Content Placeholder 2"/>
          <p:cNvSpPr>
            <a:spLocks noGrp="1"/>
          </p:cNvSpPr>
          <p:nvPr>
            <p:ph idx="1"/>
          </p:nvPr>
        </p:nvSpPr>
        <p:spPr/>
        <p:txBody>
          <a:bodyPr/>
          <a:lstStyle/>
          <a:p>
            <a:r>
              <a:rPr lang="en-US" dirty="0" smtClean="0"/>
              <a:t>Address what had physically occurred.</a:t>
            </a:r>
          </a:p>
          <a:p>
            <a:endParaRPr lang="en-US" dirty="0" smtClean="0"/>
          </a:p>
          <a:p>
            <a:r>
              <a:rPr lang="en-US" dirty="0" smtClean="0"/>
              <a:t>Respond to most pressing needs</a:t>
            </a:r>
          </a:p>
          <a:p>
            <a:pPr lvl="1"/>
            <a:r>
              <a:rPr lang="en-US" dirty="0" smtClean="0"/>
              <a:t>Injuries</a:t>
            </a:r>
          </a:p>
          <a:p>
            <a:pPr lvl="1"/>
            <a:r>
              <a:rPr lang="en-US" dirty="0" smtClean="0"/>
              <a:t>Clean-up</a:t>
            </a:r>
          </a:p>
          <a:p>
            <a:pPr lvl="1"/>
            <a:r>
              <a:rPr lang="en-US" dirty="0" smtClean="0"/>
              <a:t>Deaths</a:t>
            </a:r>
            <a:endParaRPr lang="en-US" dirty="0"/>
          </a:p>
        </p:txBody>
      </p:sp>
      <p:pic>
        <p:nvPicPr>
          <p:cNvPr id="14338" name="Picture 2" descr="http://kmc.redcross.org/Images/disaster.jpg"/>
          <p:cNvPicPr>
            <a:picLocks noChangeAspect="1" noChangeArrowheads="1"/>
          </p:cNvPicPr>
          <p:nvPr/>
        </p:nvPicPr>
        <p:blipFill>
          <a:blip r:embed="rId3" cstate="print"/>
          <a:srcRect/>
          <a:stretch>
            <a:fillRect/>
          </a:stretch>
        </p:blipFill>
        <p:spPr bwMode="auto">
          <a:xfrm>
            <a:off x="4038600" y="3886200"/>
            <a:ext cx="4191000" cy="2667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Relief </a:t>
            </a:r>
            <a:endParaRPr lang="en-US" dirty="0"/>
          </a:p>
        </p:txBody>
      </p:sp>
      <p:sp>
        <p:nvSpPr>
          <p:cNvPr id="3" name="Content Placeholder 2"/>
          <p:cNvSpPr>
            <a:spLocks noGrp="1"/>
          </p:cNvSpPr>
          <p:nvPr>
            <p:ph idx="1"/>
          </p:nvPr>
        </p:nvSpPr>
        <p:spPr/>
        <p:txBody>
          <a:bodyPr/>
          <a:lstStyle/>
          <a:p>
            <a:r>
              <a:rPr lang="en-US" dirty="0" smtClean="0"/>
              <a:t>Address immediate needs of community</a:t>
            </a:r>
          </a:p>
          <a:p>
            <a:pPr lvl="1"/>
            <a:r>
              <a:rPr lang="en-US" dirty="0" smtClean="0"/>
              <a:t>Food assistance</a:t>
            </a:r>
          </a:p>
          <a:p>
            <a:pPr lvl="1"/>
            <a:r>
              <a:rPr lang="en-US" dirty="0" smtClean="0"/>
              <a:t>Housing assistance</a:t>
            </a:r>
          </a:p>
          <a:p>
            <a:pPr lvl="1"/>
            <a:r>
              <a:rPr lang="en-US" dirty="0" smtClean="0"/>
              <a:t>Rebuilding assistance</a:t>
            </a:r>
            <a:endParaRPr lang="en-US" dirty="0"/>
          </a:p>
        </p:txBody>
      </p:sp>
      <p:pic>
        <p:nvPicPr>
          <p:cNvPr id="13314" name="Picture 2" descr="http://i2.cdn.turner.com/money/dam/assets/121119091908-red-cross-disaster-relief-monster.jpg"/>
          <p:cNvPicPr>
            <a:picLocks noChangeAspect="1" noChangeArrowheads="1"/>
          </p:cNvPicPr>
          <p:nvPr/>
        </p:nvPicPr>
        <p:blipFill>
          <a:blip r:embed="rId3" cstate="print"/>
          <a:srcRect/>
          <a:stretch>
            <a:fillRect/>
          </a:stretch>
        </p:blipFill>
        <p:spPr bwMode="auto">
          <a:xfrm>
            <a:off x="2133600" y="4196530"/>
            <a:ext cx="4648200" cy="266147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a:t>
            </a:r>
            <a:endParaRPr lang="en-US" dirty="0"/>
          </a:p>
        </p:txBody>
      </p:sp>
      <p:sp>
        <p:nvSpPr>
          <p:cNvPr id="3" name="Content Placeholder 2"/>
          <p:cNvSpPr>
            <a:spLocks noGrp="1"/>
          </p:cNvSpPr>
          <p:nvPr>
            <p:ph idx="1"/>
          </p:nvPr>
        </p:nvSpPr>
        <p:spPr/>
        <p:txBody>
          <a:bodyPr/>
          <a:lstStyle/>
          <a:p>
            <a:r>
              <a:rPr lang="en-US" dirty="0" smtClean="0"/>
              <a:t>Long term response to disaster</a:t>
            </a:r>
          </a:p>
          <a:p>
            <a:endParaRPr lang="en-US" dirty="0" smtClean="0"/>
          </a:p>
          <a:p>
            <a:r>
              <a:rPr lang="en-US" dirty="0" smtClean="0"/>
              <a:t>Physical needs usually addressed first</a:t>
            </a:r>
          </a:p>
          <a:p>
            <a:pPr lvl="1"/>
            <a:r>
              <a:rPr lang="en-US" dirty="0" smtClean="0"/>
              <a:t>Human physical recovery</a:t>
            </a:r>
          </a:p>
          <a:p>
            <a:pPr lvl="1"/>
            <a:r>
              <a:rPr lang="en-US" dirty="0" smtClean="0"/>
              <a:t>Community physical recovery</a:t>
            </a:r>
          </a:p>
          <a:p>
            <a:pPr lvl="1"/>
            <a:endParaRPr lang="en-US" dirty="0" smtClean="0"/>
          </a:p>
          <a:p>
            <a:r>
              <a:rPr lang="en-US" dirty="0" smtClean="0"/>
              <a:t>Most often, they mental recovery needs after a disaster are overlooked and forgotten.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Emotional Recovery</a:t>
            </a:r>
            <a:endParaRPr lang="en-US" dirty="0"/>
          </a:p>
        </p:txBody>
      </p:sp>
      <p:sp>
        <p:nvSpPr>
          <p:cNvPr id="3" name="Content Placeholder 2"/>
          <p:cNvSpPr>
            <a:spLocks noGrp="1"/>
          </p:cNvSpPr>
          <p:nvPr>
            <p:ph idx="1"/>
          </p:nvPr>
        </p:nvSpPr>
        <p:spPr/>
        <p:txBody>
          <a:bodyPr/>
          <a:lstStyle/>
          <a:p>
            <a:r>
              <a:rPr lang="en-US" dirty="0" smtClean="0"/>
              <a:t>Coping with stressful events takes time and depends on the person</a:t>
            </a:r>
          </a:p>
          <a:p>
            <a:endParaRPr lang="en-US" dirty="0" smtClean="0"/>
          </a:p>
          <a:p>
            <a:r>
              <a:rPr lang="en-US" dirty="0" smtClean="0"/>
              <a:t>Relationships with friends, family, and others may be affected</a:t>
            </a:r>
          </a:p>
          <a:p>
            <a:endParaRPr lang="en-US" dirty="0" smtClean="0"/>
          </a:p>
          <a:p>
            <a:r>
              <a:rPr lang="en-US" dirty="0" smtClean="0"/>
              <a:t>Pay attention to your needs as well as those around you</a:t>
            </a:r>
            <a:endParaRPr lang="en-US" dirty="0"/>
          </a:p>
        </p:txBody>
      </p:sp>
      <p:pic>
        <p:nvPicPr>
          <p:cNvPr id="11266" name="Picture 2" descr="http://ts1.mm.bing.net/th?id=H.4937929383086372&amp;pid=1.7"/>
          <p:cNvPicPr>
            <a:picLocks noChangeAspect="1" noChangeArrowheads="1"/>
          </p:cNvPicPr>
          <p:nvPr/>
        </p:nvPicPr>
        <p:blipFill>
          <a:blip r:embed="rId3" cstate="print"/>
          <a:srcRect/>
          <a:stretch>
            <a:fillRect/>
          </a:stretch>
        </p:blipFill>
        <p:spPr bwMode="auto">
          <a:xfrm>
            <a:off x="6858000" y="685800"/>
            <a:ext cx="1676400" cy="158699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a Full Recovery</a:t>
            </a:r>
            <a:endParaRPr lang="en-US" dirty="0"/>
          </a:p>
        </p:txBody>
      </p:sp>
      <p:sp>
        <p:nvSpPr>
          <p:cNvPr id="3" name="Content Placeholder 2"/>
          <p:cNvSpPr>
            <a:spLocks noGrp="1"/>
          </p:cNvSpPr>
          <p:nvPr>
            <p:ph idx="1"/>
          </p:nvPr>
        </p:nvSpPr>
        <p:spPr/>
        <p:txBody>
          <a:bodyPr/>
          <a:lstStyle/>
          <a:p>
            <a:r>
              <a:rPr lang="en-US" dirty="0" smtClean="0"/>
              <a:t>Take care of your physical safety first</a:t>
            </a:r>
          </a:p>
          <a:p>
            <a:endParaRPr lang="en-US" dirty="0" smtClean="0"/>
          </a:p>
          <a:p>
            <a:r>
              <a:rPr lang="en-US" dirty="0" smtClean="0"/>
              <a:t>Limit your exposure to the sights and sounds of the disaster</a:t>
            </a:r>
          </a:p>
          <a:p>
            <a:endParaRPr lang="en-US" dirty="0" smtClean="0"/>
          </a:p>
          <a:p>
            <a:r>
              <a:rPr lang="en-US" dirty="0" smtClean="0"/>
              <a:t>Eat healthy</a:t>
            </a:r>
          </a:p>
          <a:p>
            <a:endParaRPr lang="en-US" dirty="0" smtClean="0"/>
          </a:p>
          <a:p>
            <a:r>
              <a:rPr lang="en-US" dirty="0" smtClean="0"/>
              <a:t>Rest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a Full Recovery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Stay connected with family and friends</a:t>
            </a:r>
          </a:p>
          <a:p>
            <a:endParaRPr lang="en-US" dirty="0" smtClean="0"/>
          </a:p>
          <a:p>
            <a:r>
              <a:rPr lang="en-US" dirty="0" smtClean="0"/>
              <a:t>Be patient with yourself and those around you</a:t>
            </a:r>
          </a:p>
          <a:p>
            <a:endParaRPr lang="en-US" dirty="0" smtClean="0"/>
          </a:p>
          <a:p>
            <a:r>
              <a:rPr lang="en-US" dirty="0" smtClean="0"/>
              <a:t>Set priorities</a:t>
            </a:r>
          </a:p>
          <a:p>
            <a:endParaRPr lang="en-US" dirty="0" smtClean="0"/>
          </a:p>
          <a:p>
            <a:r>
              <a:rPr lang="en-US" dirty="0" smtClean="0"/>
              <a:t>Gather information about assistance and resources</a:t>
            </a:r>
          </a:p>
          <a:p>
            <a:endParaRPr lang="en-US" dirty="0" smtClean="0"/>
          </a:p>
          <a:p>
            <a:r>
              <a:rPr lang="en-US" dirty="0" smtClean="0"/>
              <a:t>Stay positive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Red Cross: Recovering Emotionally</a:t>
            </a:r>
          </a:p>
          <a:p>
            <a:pPr lvl="1"/>
            <a:r>
              <a:rPr lang="en-US" dirty="0" smtClean="0">
                <a:hlinkClick r:id="rId3"/>
              </a:rPr>
              <a:t>http://www.redcross.org/find-help/disaster-recovery/recovering-emotionally</a:t>
            </a:r>
            <a:endParaRPr lang="en-US" dirty="0" smtClean="0"/>
          </a:p>
          <a:p>
            <a:pPr lvl="1"/>
            <a:endParaRPr lang="en-US" dirty="0" smtClean="0"/>
          </a:p>
          <a:p>
            <a:r>
              <a:rPr lang="en-US" dirty="0" smtClean="0"/>
              <a:t>To reach out for free 24/7 counseling or support, contact the Red Cross Disaster Distress Helpline at 1-800-985-5990 or text “</a:t>
            </a:r>
            <a:r>
              <a:rPr lang="en-US" dirty="0" err="1" smtClean="0"/>
              <a:t>TalkWithUs</a:t>
            </a:r>
            <a:r>
              <a:rPr lang="en-US" dirty="0" smtClean="0"/>
              <a:t>’ to 66746.</a:t>
            </a:r>
          </a:p>
        </p:txBody>
      </p:sp>
      <p:pic>
        <p:nvPicPr>
          <p:cNvPr id="6146" name="Picture 2" descr="http://ts4.mm.bing.net/th?id=H.4710974719527671&amp;w=212&amp;h=186&amp;c=7&amp;rs=1&amp;pid=1.7"/>
          <p:cNvPicPr>
            <a:picLocks noChangeAspect="1" noChangeArrowheads="1"/>
          </p:cNvPicPr>
          <p:nvPr/>
        </p:nvPicPr>
        <p:blipFill>
          <a:blip r:embed="rId4" cstate="print"/>
          <a:srcRect/>
          <a:stretch>
            <a:fillRect/>
          </a:stretch>
        </p:blipFill>
        <p:spPr bwMode="auto">
          <a:xfrm>
            <a:off x="7010400" y="5486400"/>
            <a:ext cx="1563328" cy="13716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367</TotalTime>
  <Words>1291</Words>
  <Application>Microsoft Office PowerPoint</Application>
  <PresentationFormat>On-screen Show (4:3)</PresentationFormat>
  <Paragraphs>101</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Urban</vt:lpstr>
      <vt:lpstr>Disaster Response,             Relief, &amp; Recovery</vt:lpstr>
      <vt:lpstr>Disaster Timeline</vt:lpstr>
      <vt:lpstr>Rescue</vt:lpstr>
      <vt:lpstr>Relief </vt:lpstr>
      <vt:lpstr>Recovery</vt:lpstr>
      <vt:lpstr>Emotional Recovery</vt:lpstr>
      <vt:lpstr>Steps to a Full Recovery</vt:lpstr>
      <vt:lpstr>Steps to a Full Recovery</vt:lpstr>
      <vt:lpstr>Resources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Disaster Relief:  Long-Term Recovery</dc:title>
  <dc:creator>Home</dc:creator>
  <cp:lastModifiedBy>Justin Ellis</cp:lastModifiedBy>
  <cp:revision>17</cp:revision>
  <dcterms:created xsi:type="dcterms:W3CDTF">2013-10-31T16:39:50Z</dcterms:created>
  <dcterms:modified xsi:type="dcterms:W3CDTF">2013-11-14T20:56:30Z</dcterms:modified>
</cp:coreProperties>
</file>