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sldIdLst>
    <p:sldId id="256" r:id="rId2"/>
    <p:sldId id="257" r:id="rId3"/>
    <p:sldId id="258" r:id="rId4"/>
    <p:sldId id="260" r:id="rId5"/>
    <p:sldId id="262" r:id="rId6"/>
    <p:sldId id="263" r:id="rId7"/>
    <p:sldId id="264" r:id="rId8"/>
    <p:sldId id="265" r:id="rId9"/>
    <p:sldId id="266" r:id="rId10"/>
    <p:sldId id="270"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4F4F4"/>
    <a:srgbClr val="F41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49" autoAdjust="0"/>
    <p:restoredTop sz="47920" autoAdjust="0"/>
  </p:normalViewPr>
  <p:slideViewPr>
    <p:cSldViewPr>
      <p:cViewPr>
        <p:scale>
          <a:sx n="66" d="100"/>
          <a:sy n="66" d="100"/>
        </p:scale>
        <p:origin x="-1206" y="-48"/>
      </p:cViewPr>
      <p:guideLst>
        <p:guide orient="horz" pos="192"/>
        <p:guide orient="horz" pos="4128"/>
        <p:guide orient="horz" pos="624"/>
        <p:guide orient="horz" pos="3024"/>
        <p:guide orient="horz" pos="1152"/>
        <p:guide orient="horz" pos="1968"/>
        <p:guide pos="192"/>
        <p:guide pos="3552"/>
        <p:guide pos="3648"/>
        <p:guide pos="528"/>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BBCAACF-0271-4B90-A2E7-59ED43D3B73D}" type="slidenum">
              <a:rPr lang="en-US"/>
              <a:pPr/>
              <a:t>‹#›</a:t>
            </a:fld>
            <a:endParaRPr lang="en-US"/>
          </a:p>
        </p:txBody>
      </p:sp>
    </p:spTree>
    <p:extLst>
      <p:ext uri="{BB962C8B-B14F-4D97-AF65-F5344CB8AC3E}">
        <p14:creationId xmlns:p14="http://schemas.microsoft.com/office/powerpoint/2010/main" val="11912763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iowacollegeamericorps.weebly.com/education-awards.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iowacollegeamericorps.weebly.com/great-stories-survey.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ationalservice.gov/programs/americorps/segal-americorps-education-award/segal-americorps-education-award-faq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iowacollegeamericorps.weebly.com/education-awards.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Welcome</a:t>
            </a:r>
            <a:r>
              <a:rPr lang="en-US" baseline="0" dirty="0" smtClean="0"/>
              <a:t> to the Iowa College AmeriCorps Program Life After AmeriCorps training.</a:t>
            </a:r>
          </a:p>
          <a:p>
            <a:endParaRPr lang="en-US" baseline="0" dirty="0" smtClean="0"/>
          </a:p>
          <a:p>
            <a:r>
              <a:rPr lang="en-US" baseline="0" dirty="0" smtClean="0"/>
              <a:t>In this training we will talk about ways that you can use your education award and how you can make the most effective use of your award. In order to access your award you will need an my.americorps.gov account. A tutorial on how to create a my.americorps.gov account is available on the ICAP website (link below). </a:t>
            </a:r>
          </a:p>
          <a:p>
            <a:endParaRPr lang="en-US" baseline="0" dirty="0" smtClean="0"/>
          </a:p>
          <a:p>
            <a:r>
              <a:rPr lang="en-US" baseline="0" dirty="0" smtClean="0"/>
              <a:t>You may also call the AmeriCorps service hotline at 1-800-942-2677. The hotline can help you with any questions or concerns you might have about your AmeriCorps experience. Additionally, after you exit ICAP they will be the best resource for you to contact about your term of service and your education award.</a:t>
            </a:r>
          </a:p>
          <a:p>
            <a:endParaRPr lang="en-US" baseline="0" dirty="0" smtClean="0"/>
          </a:p>
          <a:p>
            <a:r>
              <a:rPr lang="en-US" baseline="0" dirty="0" smtClean="0"/>
              <a:t>This training is meant to be a self or small group guided discussion and reflection on your service as an ICAP member. During the reflection section please discuss your thoughts with your group or your supervisor. </a:t>
            </a:r>
          </a:p>
          <a:p>
            <a:endParaRPr lang="en-US" baseline="0" dirty="0" smtClean="0"/>
          </a:p>
          <a:p>
            <a:endParaRPr lang="en-US" baseline="0" dirty="0" smtClean="0"/>
          </a:p>
          <a:p>
            <a:r>
              <a:rPr lang="en-US" baseline="0" dirty="0" smtClean="0"/>
              <a:t>ICAP: Education Awards</a:t>
            </a:r>
          </a:p>
          <a:p>
            <a:r>
              <a:rPr lang="en-US" dirty="0" smtClean="0">
                <a:hlinkClick r:id="rId3"/>
              </a:rPr>
              <a:t>http://iowacollegeamericorps.weebly.com/education-awards.html</a:t>
            </a:r>
            <a:endParaRPr lang="en-US" dirty="0" smtClean="0"/>
          </a:p>
          <a:p>
            <a:endParaRPr lang="en-US" dirty="0" smtClean="0"/>
          </a:p>
          <a:p>
            <a:r>
              <a:rPr lang="en-US" dirty="0" err="1" smtClean="0"/>
              <a:t>My.AmeriCorps</a:t>
            </a:r>
            <a:endParaRPr lang="en-US" dirty="0" smtClean="0"/>
          </a:p>
          <a:p>
            <a:r>
              <a:rPr lang="en-US" dirty="0" smtClean="0"/>
              <a:t>https://my.americorps.gov</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10</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The following is reflection</a:t>
            </a:r>
            <a:r>
              <a:rPr lang="en-US" baseline="0" dirty="0" smtClean="0"/>
              <a:t> model which can help you tease out what you learned from your ICAP experience. By knowing this we hope that you will learn something about yourself and what you can do because of this new knowledge. </a:t>
            </a:r>
          </a:p>
          <a:p>
            <a:endParaRPr lang="en-US" baseline="0" dirty="0" smtClean="0"/>
          </a:p>
          <a:p>
            <a:r>
              <a:rPr lang="en-US" baseline="0" dirty="0" smtClean="0"/>
              <a:t>We suggest that you walk through the process and write down your answers and then share them with those around you. However, you can also use this tool to facilitate a large group discussion by walking through the reflection process from Describe to the last Articulate Learning question.</a:t>
            </a:r>
          </a:p>
          <a:p>
            <a:endParaRPr lang="en-US" baseline="0" dirty="0" smtClean="0"/>
          </a:p>
          <a:p>
            <a:r>
              <a:rPr lang="en-US" baseline="0" dirty="0" smtClean="0"/>
              <a:t>The DEAL model of reflection is used in the ICAP Great Stories Questionnaire (link below). Please consider sharing your story with us. It helps Iowa Campus Compact evaluate how effective this program is and what value it is providing to students like you.</a:t>
            </a:r>
          </a:p>
          <a:p>
            <a:endParaRPr lang="en-US" baseline="0" dirty="0" smtClean="0"/>
          </a:p>
          <a:p>
            <a:r>
              <a:rPr lang="en-US" baseline="0" dirty="0" smtClean="0"/>
              <a:t>ICAP Great Stories Questionnaire</a:t>
            </a:r>
          </a:p>
          <a:p>
            <a:r>
              <a:rPr lang="en-US" dirty="0" smtClean="0">
                <a:hlinkClick r:id="rId3"/>
              </a:rPr>
              <a:t>http://iowacollegeamericorps.weebly.com/great-stories-survey.html</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11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You’re done!</a:t>
            </a:r>
          </a:p>
          <a:p>
            <a:endParaRPr lang="en-US" dirty="0" smtClean="0"/>
          </a:p>
          <a:p>
            <a:r>
              <a:rPr lang="en-US" dirty="0" smtClean="0"/>
              <a:t>Thank</a:t>
            </a:r>
            <a:r>
              <a:rPr lang="en-US" baseline="0" dirty="0" smtClean="0"/>
              <a:t> you for your service as an ICAP member! Please remember to fill out this training’s section of your training certification sheet.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You</a:t>
            </a:r>
            <a:r>
              <a:rPr lang="en-US" baseline="0" dirty="0" smtClean="0"/>
              <a:t> can use your education award in a variety of ways to pay for your College or University costs.</a:t>
            </a:r>
          </a:p>
          <a:p>
            <a:endParaRPr lang="en-US" baseline="0" dirty="0" smtClean="0"/>
          </a:p>
          <a:p>
            <a:r>
              <a:rPr lang="en-US" baseline="0" dirty="0" smtClean="0"/>
              <a:t>There are two primary ways you can spend your education award. First, you can spend your award on qualified student loan payments. Basically, this means you can pay your student loans off so long as the money doesn’t go to a private bank like </a:t>
            </a:r>
            <a:r>
              <a:rPr lang="en-US" baseline="0" dirty="0" err="1" smtClean="0"/>
              <a:t>Wellsfargo</a:t>
            </a:r>
            <a:r>
              <a:rPr lang="en-US" baseline="0" dirty="0" smtClean="0"/>
              <a:t>.</a:t>
            </a:r>
          </a:p>
          <a:p>
            <a:endParaRPr lang="en-US" baseline="0" dirty="0" smtClean="0"/>
          </a:p>
          <a:p>
            <a:r>
              <a:rPr lang="en-US" baseline="0" dirty="0" smtClean="0"/>
              <a:t>The second way you can use your education award is to pay for current education expenses like your semester’s tuition (before you take out loans) and cost of attendance. However, to make these payments the money must go directly to your school (a title IV institution) and not to you or a private lender like a credit card company. You and your school will need </a:t>
            </a:r>
            <a:r>
              <a:rPr lang="en-US" baseline="0" dirty="0" err="1" smtClean="0"/>
              <a:t>my.americorps</a:t>
            </a:r>
            <a:r>
              <a:rPr lang="en-US" baseline="0" dirty="0" smtClean="0"/>
              <a:t> accounts in order to process these payments. The </a:t>
            </a:r>
            <a:r>
              <a:rPr lang="en-US" baseline="0" dirty="0" err="1" smtClean="0"/>
              <a:t>my.americorps</a:t>
            </a:r>
            <a:r>
              <a:rPr lang="en-US" baseline="0" dirty="0" smtClean="0"/>
              <a:t> system has a search option for you to see if your school has an account. You should also check with your school’s Bursar or Financial Aid office to ensure this is set up and they know how to process your education award. The </a:t>
            </a:r>
            <a:r>
              <a:rPr lang="en-US" baseline="0" dirty="0" err="1" smtClean="0"/>
              <a:t>my.americorps</a:t>
            </a:r>
            <a:r>
              <a:rPr lang="en-US" baseline="0" dirty="0" smtClean="0"/>
              <a:t> website offers guidance to schools on how to create an account and receive payments.</a:t>
            </a:r>
          </a:p>
          <a:p>
            <a:endParaRPr lang="en-US" baseline="0" dirty="0" smtClean="0"/>
          </a:p>
          <a:p>
            <a:r>
              <a:rPr lang="en-US" baseline="0" dirty="0" smtClean="0"/>
              <a:t>If you are a veteran or are considering going into the Armed Forces you can also use your education award on professional development courses that are approved by the GI Bill.</a:t>
            </a:r>
          </a:p>
          <a:p>
            <a:endParaRPr lang="en-US" baseline="0" dirty="0" smtClean="0"/>
          </a:p>
          <a:p>
            <a:r>
              <a:rPr lang="en-US" dirty="0" smtClean="0"/>
              <a:t>A</a:t>
            </a:r>
            <a:r>
              <a:rPr lang="en-US" baseline="0" dirty="0" smtClean="0"/>
              <a:t> list of all Title IV schools</a:t>
            </a:r>
          </a:p>
          <a:p>
            <a:r>
              <a:rPr lang="en-US" dirty="0" smtClean="0"/>
              <a:t>http://www.ifap.ed.gov/ifap/fedSchoolCodeList.jsp</a:t>
            </a:r>
          </a:p>
          <a:p>
            <a:endParaRPr lang="en-US" dirty="0" smtClean="0"/>
          </a:p>
          <a:p>
            <a:r>
              <a:rPr lang="en-US" dirty="0" smtClean="0"/>
              <a:t>Education Award FAQ</a:t>
            </a:r>
          </a:p>
          <a:p>
            <a:r>
              <a:rPr lang="en-US" dirty="0" smtClean="0">
                <a:hlinkClick r:id="rId3"/>
              </a:rPr>
              <a:t>http://www.nationalservice.gov/programs/americorps/segal-americorps-education-award/segal-americorps-education-award-faqs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AmeriCorps</a:t>
            </a:r>
            <a:r>
              <a:rPr lang="en-US" baseline="0" dirty="0" smtClean="0"/>
              <a:t> has a lot of regulations on how you can and cannot use your education award. There are also regulations on how long you can hang onto your education award. The next two pages will help you understand some of the common misconceptions or hang ups on how to earn and use your education award.</a:t>
            </a:r>
          </a:p>
          <a:p>
            <a:endParaRPr lang="en-US" baseline="0" dirty="0" smtClean="0"/>
          </a:p>
          <a:p>
            <a:r>
              <a:rPr lang="en-US" baseline="0" dirty="0" smtClean="0"/>
              <a:t>Individuals can earn a maximum of two full education awards or serve and earn awards for four AmeriCorps terms in their lifetime, which ever comes first. One 300 hour term is worth about one-fifth of a full AmeriCorps education award. One 450 hours award is approximately one-quarter of a full AmeriCorps education award. If you have earned all of your awards, you can still serve in AmeriCorps you just won’t receive any more education awards.</a:t>
            </a:r>
          </a:p>
          <a:p>
            <a:endParaRPr lang="en-US" baseline="0" dirty="0" smtClean="0"/>
          </a:p>
          <a:p>
            <a:r>
              <a:rPr lang="en-US" baseline="0" dirty="0" smtClean="0"/>
              <a:t>You must use your entire education award within seven years or you will lose it! You can request an extension if you have a compelling personal circumstance (something that prevented you from using your award). If you need an extension make sure you apply as soon as possible and BEFORE your award’s expiration date.</a:t>
            </a:r>
          </a:p>
          <a:p>
            <a:endParaRPr lang="en-US" baseline="0" dirty="0" smtClean="0"/>
          </a:p>
          <a:p>
            <a:r>
              <a:rPr lang="en-US" baseline="0" dirty="0" smtClean="0"/>
              <a:t>You must complete all of the ICAP requirements INCLUDING your minimum service hours in order to receive your education award. This includes all required trainings and paperwork. Please contact your supervisor if you feel that you are falling behind or unable to meet the requirements of the program in any way. We will work with you to ensure you receive your award.</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You can distribute your education award as much or as</a:t>
            </a:r>
            <a:r>
              <a:rPr lang="en-US" baseline="0" dirty="0" smtClean="0"/>
              <a:t> little at a time. This is especially important to know if you are looking to avoid paying taxes on your education award (more on that below).</a:t>
            </a:r>
          </a:p>
          <a:p>
            <a:endParaRPr lang="en-US" baseline="0" dirty="0" smtClean="0"/>
          </a:p>
          <a:p>
            <a:r>
              <a:rPr lang="en-US" baseline="0" dirty="0" smtClean="0"/>
              <a:t>Your education award must be used as payment to a qualified school of higher education or your student loans. As mentioned earlier, this means that you education award cannot be distributed directly to you or to a private bank or loan company.</a:t>
            </a:r>
          </a:p>
          <a:p>
            <a:endParaRPr lang="en-US" baseline="0" dirty="0" smtClean="0"/>
          </a:p>
          <a:p>
            <a:r>
              <a:rPr lang="en-US" baseline="0" dirty="0" smtClean="0"/>
              <a:t>Your education award is considered taxable income. However, the state of Iowa does not tax your education award. If you are not from Iowa then check with your local state to learn if they do or do not tax education awards. If you spend less than $600 of your award per year then it is not taxed. The trust (AmeriCorps) will send you a 1099 tax form to help you with this process.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You have</a:t>
            </a:r>
            <a:r>
              <a:rPr lang="en-US" baseline="0" dirty="0" smtClean="0"/>
              <a:t> navigated the education award section. If you have any more questions about how to access or use your education award please use the ICAP website (link below) or contact the AmeriCorps hotline at 1-800-942-2677.</a:t>
            </a:r>
          </a:p>
          <a:p>
            <a:endParaRPr lang="en-US" baseline="0" dirty="0" smtClean="0"/>
          </a:p>
          <a:p>
            <a:r>
              <a:rPr lang="en-US" baseline="0" dirty="0" smtClean="0"/>
              <a:t>Next we will look at what other service opportunities are available to you through Iowa Campus Compact and other AmeriCorps Programs.</a:t>
            </a:r>
          </a:p>
          <a:p>
            <a:endParaRPr lang="en-US" baseline="0" dirty="0" smtClean="0"/>
          </a:p>
          <a:p>
            <a:r>
              <a:rPr lang="en-US" baseline="0" dirty="0" smtClean="0"/>
              <a:t>ICAP: Education Awards</a:t>
            </a:r>
          </a:p>
          <a:p>
            <a:r>
              <a:rPr lang="en-US" dirty="0" smtClean="0">
                <a:hlinkClick r:id="rId3"/>
              </a:rPr>
              <a:t>http://iowacollegeamericorps.weebly.com/education-awards.html</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Iowa Campus Compact offers four</a:t>
            </a:r>
            <a:r>
              <a:rPr lang="en-US" baseline="0" dirty="0" smtClean="0"/>
              <a:t> distinct opportunities for college students or college graduates to serve in the state of Iowa. We welcome you to consider serving in any of these programs if you feel they meet your personal, civic, and career needs.</a:t>
            </a:r>
          </a:p>
          <a:p>
            <a:endParaRPr lang="en-US" baseline="0" dirty="0" smtClean="0"/>
          </a:p>
          <a:p>
            <a:r>
              <a:rPr lang="en-US" baseline="0" dirty="0" smtClean="0"/>
              <a:t>If you are not graduating this spring then we encouraging you to re-enroll in ICAP next fall. You can contact your campus supervisor to start that process.</a:t>
            </a:r>
          </a:p>
          <a:p>
            <a:endParaRPr lang="en-US" baseline="0" dirty="0" smtClean="0"/>
          </a:p>
          <a:p>
            <a:r>
              <a:rPr lang="en-US" baseline="0" dirty="0" smtClean="0"/>
              <a:t>Iowa Campus Compact also offers our Civic Ambassador’s program. This program allows you to create and develop your own service project on you campus with the help and guidance of Iowa Campus Compact staff. You may participate in this program and ICAP at the same time. Your service hours in Civic Ambassador’s can count toward your AmeriCorps term requirements.</a:t>
            </a:r>
          </a:p>
          <a:p>
            <a:endParaRPr lang="en-US" baseline="0" dirty="0" smtClean="0"/>
          </a:p>
          <a:p>
            <a:r>
              <a:rPr lang="en-US" baseline="0" dirty="0" smtClean="0"/>
              <a:t>Every summer we offer our summer associate’s program which is a direct service opportunity in specific communities around the state. This program is available to anyone looking to serve over the summer. Positions are limited so if you are interested please apply as soon as possible.</a:t>
            </a:r>
          </a:p>
          <a:p>
            <a:endParaRPr lang="en-US" baseline="0" dirty="0" smtClean="0"/>
          </a:p>
          <a:p>
            <a:r>
              <a:rPr lang="en-US" baseline="0" dirty="0" smtClean="0"/>
              <a:t>Finally, Iowa Campus Compact has a VISTA program. This is available to individuals who have received a college degree. Our VISTAs typically serve on college campuses around the state creating, coordinating, and managing service projects which seek to eliminate poverty in those communities. Terms last an entire year and you can re-enroll in a second or third year. We also have a VISTA leader position located at the Iowa Campus Compact office. Only individuals who have previously served as an AmeriCorps VISTA can apply for this position.</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Iowa</a:t>
            </a:r>
            <a:r>
              <a:rPr lang="en-US" baseline="0" dirty="0" smtClean="0"/>
              <a:t> Campus Compact does offer additional National Service opportunities. However, there are many more opportunities for you to consider if you would like to continue serving in AmeriCorps. </a:t>
            </a:r>
          </a:p>
          <a:p>
            <a:endParaRPr lang="en-US" baseline="0" dirty="0" smtClean="0"/>
          </a:p>
          <a:p>
            <a:r>
              <a:rPr lang="en-US" baseline="0" dirty="0" smtClean="0"/>
              <a:t>AmeriCorps offers different levels of service and programs to meet specific needs. You are in a State and National Program. There are many thousands of similar programs across the country, including ones that have full-time positions. Full-time and half-time positions provide members with a living stipend and health insurance as well as an education award.</a:t>
            </a:r>
          </a:p>
          <a:p>
            <a:endParaRPr lang="en-US" baseline="0" dirty="0" smtClean="0"/>
          </a:p>
          <a:p>
            <a:r>
              <a:rPr lang="en-US" baseline="0" dirty="0" smtClean="0"/>
              <a:t>AmeriCorps also offers their NCCC and FEMA Corps which specialize in disaster relief. Both programs can be more intense than a typical AmeriCorps position, but they offer significant leadership opportunities. NCCC positions are only available to individuals between the ages of 18 and 24.</a:t>
            </a:r>
          </a:p>
          <a:p>
            <a:endParaRPr lang="en-US" baseline="0" dirty="0" smtClean="0"/>
          </a:p>
          <a:p>
            <a:r>
              <a:rPr lang="en-US" baseline="0" dirty="0" smtClean="0"/>
              <a:t>Finally, like the Iowa Campus Compact VISTA program, there is a national network of VISTA positions available for you to consider. VISTAs serve in nearly all states across the country doing a variety of activities. All of them strive to eliminate poverty in communities.</a:t>
            </a:r>
          </a:p>
          <a:p>
            <a:endParaRPr lang="en-US" baseline="0" dirty="0" smtClean="0"/>
          </a:p>
          <a:p>
            <a:r>
              <a:rPr lang="en-US" dirty="0" smtClean="0"/>
              <a:t>You</a:t>
            </a:r>
            <a:r>
              <a:rPr lang="en-US" baseline="0" dirty="0" smtClean="0"/>
              <a:t> can use the AmeriCorps search tool to find service positions across the country. A link is provided on the slide, or you can find it on the my.americorps.gov website by clicking on “Search Listings.”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8</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Take a moment to reflect on your</a:t>
            </a:r>
            <a:r>
              <a:rPr lang="en-US" baseline="0" dirty="0" smtClean="0"/>
              <a:t> initial thoughts about national service opportunities. Do you think they are a part of your future? Or do you see yourself pursuing other career opportunities?</a:t>
            </a:r>
          </a:p>
          <a:p>
            <a:endParaRPr lang="en-US" baseline="0" dirty="0" smtClean="0"/>
          </a:p>
          <a:p>
            <a:r>
              <a:rPr lang="en-US" baseline="0" dirty="0" smtClean="0"/>
              <a:t>If you are in a small group, then share your thoughts with those around you. If not, then write them down and share them with your supervisor. Take a moment to think about how you can incorporate service into your life after this year’s ICAP term and/or graduation.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CFEF-4080-4C96-9AD0-38D4DF4A77B5}" type="slidenum">
              <a:rPr lang="en-US"/>
              <a:pPr/>
              <a:t>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Next is</a:t>
            </a:r>
            <a:r>
              <a:rPr lang="en-US" baseline="0" dirty="0" smtClean="0"/>
              <a:t> the service reflection. This reflection is different than the one you just did. This reflection asks you to look critically at your ICAP experience and think about what you have learned because of this opportunity. </a:t>
            </a:r>
          </a:p>
          <a:p>
            <a:endParaRPr lang="en-US" baseline="0" dirty="0" smtClean="0"/>
          </a:p>
          <a:p>
            <a:r>
              <a:rPr lang="en-US" baseline="0" dirty="0" smtClean="0"/>
              <a:t>We hope that you have had a positive experience, however often times it is the challenging ones that help you learn best and how to navigate the world around you.</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69" name="Rectangle 25"/>
          <p:cNvSpPr>
            <a:spLocks noGrp="1" noChangeArrowheads="1"/>
          </p:cNvSpPr>
          <p:nvPr>
            <p:ph type="ctrTitle"/>
          </p:nvPr>
        </p:nvSpPr>
        <p:spPr>
          <a:xfrm>
            <a:off x="1173163" y="1371600"/>
            <a:ext cx="7772400" cy="1112838"/>
          </a:xfrm>
        </p:spPr>
        <p:txBody>
          <a:bodyPr/>
          <a:lstStyle>
            <a:lvl1pPr>
              <a:defRPr/>
            </a:lvl1pPr>
          </a:lstStyle>
          <a:p>
            <a:r>
              <a:rPr lang="en-US"/>
              <a:t>Click to edit Master title style</a:t>
            </a:r>
          </a:p>
        </p:txBody>
      </p:sp>
      <p:sp>
        <p:nvSpPr>
          <p:cNvPr id="6170"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a:lvl1pPr>
          </a:lstStyle>
          <a:p>
            <a:r>
              <a:rPr lang="en-US"/>
              <a:t>Click to edit Master subtitle style</a:t>
            </a:r>
          </a:p>
        </p:txBody>
      </p:sp>
      <p:sp>
        <p:nvSpPr>
          <p:cNvPr id="6171"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6172" name="Rectangle 28"/>
          <p:cNvSpPr>
            <a:spLocks noGrp="1" noChangeArrowheads="1"/>
          </p:cNvSpPr>
          <p:nvPr>
            <p:ph type="ftr" sz="quarter" idx="3"/>
          </p:nvPr>
        </p:nvSpPr>
        <p:spPr/>
        <p:txBody>
          <a:bodyPr/>
          <a:lstStyle>
            <a:lvl1pPr>
              <a:defRPr>
                <a:solidFill>
                  <a:srgbClr val="000000"/>
                </a:solidFill>
              </a:defRPr>
            </a:lvl1pPr>
          </a:lstStyle>
          <a:p>
            <a:endParaRPr lang="en-US"/>
          </a:p>
        </p:txBody>
      </p:sp>
      <p:sp>
        <p:nvSpPr>
          <p:cNvPr id="6173" name="Rectangle 29"/>
          <p:cNvSpPr>
            <a:spLocks noGrp="1" noChangeArrowheads="1"/>
          </p:cNvSpPr>
          <p:nvPr>
            <p:ph type="sldNum" sz="quarter" idx="4"/>
          </p:nvPr>
        </p:nvSpPr>
        <p:spPr/>
        <p:txBody>
          <a:bodyPr/>
          <a:lstStyle>
            <a:lvl1pPr>
              <a:defRPr>
                <a:solidFill>
                  <a:srgbClr val="000000"/>
                </a:solidFill>
              </a:defRPr>
            </a:lvl1pPr>
          </a:lstStyle>
          <a:p>
            <a:fld id="{49872F1F-CBAE-48BC-941D-13C7693A06A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C66167-84B2-435A-822A-40647BB867A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CE9E47-BCBD-49C2-874B-7DDB09D48B3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4750B3-DA6D-4543-ACC4-8D286CD384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4B3A7D-FB61-44B1-8649-8299CF4BA8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EAF390-A0B8-4C05-BF7A-51B595A7D2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336443-B747-4C63-827B-88D5AAD0936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778058-9B69-450F-98F8-BCC56964673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34EC4-5E36-45C9-8CF7-E85148FCBA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D1598B-9676-4803-839D-682810F369F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81A263-6728-4BD6-B9BD-BBE94C6101D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07DDCE-7921-4BA7-97DB-E4FE4C8E423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45" name="Rectangle 25"/>
          <p:cNvSpPr>
            <a:spLocks noGrp="1" noChangeArrowheads="1"/>
          </p:cNvSpPr>
          <p:nvPr>
            <p:ph type="title"/>
          </p:nvPr>
        </p:nvSpPr>
        <p:spPr bwMode="auto">
          <a:xfrm>
            <a:off x="1173163" y="457200"/>
            <a:ext cx="77724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146"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7"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lvl1pPr>
          </a:lstStyle>
          <a:p>
            <a:endParaRPr lang="en-US"/>
          </a:p>
        </p:txBody>
      </p:sp>
      <p:sp>
        <p:nvSpPr>
          <p:cNvPr id="5148"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lvl1pPr>
          </a:lstStyle>
          <a:p>
            <a:endParaRPr lang="en-US"/>
          </a:p>
        </p:txBody>
      </p:sp>
      <p:sp>
        <p:nvSpPr>
          <p:cNvPr id="5149"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fld id="{F8034EC4-5E36-45C9-8CF7-E85148FCBA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64" r:id="rId6"/>
    <p:sldLayoutId id="2147483657" r:id="rId7"/>
    <p:sldLayoutId id="2147483658" r:id="rId8"/>
    <p:sldLayoutId id="2147483659" r:id="rId9"/>
    <p:sldLayoutId id="2147483660" r:id="rId10"/>
    <p:sldLayoutId id="2147483661" r:id="rId11"/>
    <p:sldLayoutId id="2147483662"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ifap.ed.gov/ifap/fedSchoolCodeList.js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www.volunteeriowa.org/Portals/1/Documents/EducationAwardIowaTaxesHandou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iowacollegeamericorps.weebly.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iacampuscompact.org/vista-summer.html" TargetMode="External"/><Relationship Id="rId5" Type="http://schemas.openxmlformats.org/officeDocument/2006/relationships/hyperlink" Target="http://www.iacampuscompact.org/vista.html" TargetMode="External"/><Relationship Id="rId4" Type="http://schemas.openxmlformats.org/officeDocument/2006/relationships/hyperlink" Target="http://www.iacampuscompact.org/civic-ambassador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volunteeriowa.org/Individuals/AmeriCorps/JoinAmeriCorps.aspx" TargetMode="External"/><Relationship Id="rId7" Type="http://schemas.openxmlformats.org/officeDocument/2006/relationships/hyperlink" Target="http://www.nationalservice.gov/programs/americorps/americorps-ncc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nationalservice.gov/programs/americorps/americorps-vista" TargetMode="External"/><Relationship Id="rId5" Type="http://schemas.openxmlformats.org/officeDocument/2006/relationships/hyperlink" Target="https://my.americorps.gov/mp/listing/publicRequestSearch.do;jsessionid=gSGNTrrLqknSKvp2XYdX0MVWYzG7XRdn732GjJg16sPCDdJvG7Qr!686431350" TargetMode="External"/><Relationship Id="rId4" Type="http://schemas.openxmlformats.org/officeDocument/2006/relationships/hyperlink" Target="http://www.nationalservice.gov/programs/americorp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1909128"/>
            <a:ext cx="3048000" cy="1046440"/>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Using your Ed Award</a:t>
            </a:r>
          </a:p>
          <a:p>
            <a:pPr>
              <a:spcAft>
                <a:spcPts val="1200"/>
              </a:spcAft>
            </a:pPr>
            <a:r>
              <a:rPr lang="en-US" sz="1400" dirty="0" smtClean="0">
                <a:solidFill>
                  <a:schemeClr val="tx1">
                    <a:lumMod val="65000"/>
                    <a:lumOff val="35000"/>
                  </a:schemeClr>
                </a:solidFill>
                <a:latin typeface="Arvo" panose="02000000000000000000" pitchFamily="2" charset="0"/>
              </a:rPr>
              <a:t>What’s Next?</a:t>
            </a:r>
          </a:p>
          <a:p>
            <a:pPr>
              <a:spcAft>
                <a:spcPts val="1200"/>
              </a:spcAft>
            </a:pPr>
            <a:r>
              <a:rPr lang="en-US" sz="1400" dirty="0" smtClean="0">
                <a:solidFill>
                  <a:schemeClr val="tx1">
                    <a:lumMod val="65000"/>
                    <a:lumOff val="35000"/>
                  </a:schemeClr>
                </a:solidFill>
                <a:latin typeface="Arvo" panose="02000000000000000000" pitchFamily="2" charset="0"/>
              </a:rPr>
              <a:t>Service Reflection</a:t>
            </a:r>
            <a:endParaRPr lang="en-US" sz="1400" dirty="0">
              <a:solidFill>
                <a:schemeClr val="tx1">
                  <a:lumMod val="65000"/>
                  <a:lumOff val="35000"/>
                </a:schemeClr>
              </a:solidFill>
              <a:latin typeface="Arvo" panose="02000000000000000000" pitchFamily="2" charset="0"/>
            </a:endParaRPr>
          </a:p>
        </p:txBody>
      </p:sp>
      <p:sp>
        <p:nvSpPr>
          <p:cNvPr id="7" name="TextBox 6"/>
          <p:cNvSpPr txBox="1"/>
          <p:nvPr/>
        </p:nvSpPr>
        <p:spPr>
          <a:xfrm>
            <a:off x="5791200" y="5369004"/>
            <a:ext cx="3048000" cy="1107996"/>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“The best way to find yourself is to lose yourself in the service of others”</a:t>
            </a:r>
          </a:p>
          <a:p>
            <a:pPr>
              <a:spcAft>
                <a:spcPts val="1200"/>
              </a:spcAft>
            </a:pPr>
            <a:r>
              <a:rPr lang="en-US" sz="1400" dirty="0" smtClean="0">
                <a:solidFill>
                  <a:schemeClr val="tx1">
                    <a:lumMod val="65000"/>
                    <a:lumOff val="35000"/>
                  </a:schemeClr>
                </a:solidFill>
                <a:latin typeface="Arvo" panose="02000000000000000000" pitchFamily="2" charset="0"/>
              </a:rPr>
              <a:t>-</a:t>
            </a:r>
            <a:r>
              <a:rPr lang="en-US" sz="1400" dirty="0" err="1" smtClean="0">
                <a:solidFill>
                  <a:schemeClr val="tx1">
                    <a:lumMod val="65000"/>
                    <a:lumOff val="35000"/>
                  </a:schemeClr>
                </a:solidFill>
                <a:latin typeface="Arvo" panose="02000000000000000000" pitchFamily="2" charset="0"/>
              </a:rPr>
              <a:t>Ghandi</a:t>
            </a:r>
            <a:endParaRPr lang="en-US" sz="1400" dirty="0">
              <a:solidFill>
                <a:schemeClr val="tx1">
                  <a:lumMod val="65000"/>
                  <a:lumOff val="35000"/>
                </a:schemeClr>
              </a:solidFill>
              <a:latin typeface="Arvo" panose="020000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405825"/>
            <a:ext cx="3048000" cy="584775"/>
          </a:xfrm>
          <a:prstGeom prst="rect">
            <a:avLst/>
          </a:prstGeom>
          <a:noFill/>
        </p:spPr>
        <p:txBody>
          <a:bodyPr wrap="square" rtlCol="0">
            <a:spAutoFit/>
          </a:bodyPr>
          <a:lstStyle/>
          <a:p>
            <a:pPr>
              <a:spcAft>
                <a:spcPts val="1200"/>
              </a:spcAft>
            </a:pPr>
            <a:r>
              <a:rPr lang="en-US" sz="3200" dirty="0" smtClean="0">
                <a:solidFill>
                  <a:schemeClr val="tx1">
                    <a:lumMod val="65000"/>
                    <a:lumOff val="35000"/>
                  </a:schemeClr>
                </a:solidFill>
                <a:latin typeface="Arvo" panose="02000000000000000000" pitchFamily="2" charset="0"/>
              </a:rPr>
              <a:t>Reflection</a:t>
            </a:r>
          </a:p>
        </p:txBody>
      </p:sp>
      <p:sp>
        <p:nvSpPr>
          <p:cNvPr id="7" name="TextBox 6"/>
          <p:cNvSpPr txBox="1"/>
          <p:nvPr/>
        </p:nvSpPr>
        <p:spPr>
          <a:xfrm>
            <a:off x="304800" y="1143000"/>
            <a:ext cx="5105400" cy="461665"/>
          </a:xfrm>
          <a:prstGeom prst="rect">
            <a:avLst/>
          </a:prstGeom>
          <a:noFill/>
        </p:spPr>
        <p:txBody>
          <a:bodyPr wrap="square" rtlCol="0">
            <a:spAutoFit/>
          </a:bodyPr>
          <a:lstStyle/>
          <a:p>
            <a:r>
              <a:rPr lang="en-US" dirty="0" smtClean="0">
                <a:latin typeface="Bebas Neue" pitchFamily="34" charset="0"/>
              </a:rPr>
              <a:t>The DEAL model of reflection</a:t>
            </a:r>
            <a:endParaRPr lang="en-US" dirty="0">
              <a:latin typeface="Bebas Neue" pitchFamily="34" charset="0"/>
            </a:endParaRPr>
          </a:p>
        </p:txBody>
      </p:sp>
      <p:grpSp>
        <p:nvGrpSpPr>
          <p:cNvPr id="3" name="Group 2"/>
          <p:cNvGrpSpPr/>
          <p:nvPr/>
        </p:nvGrpSpPr>
        <p:grpSpPr>
          <a:xfrm>
            <a:off x="508000" y="1600200"/>
            <a:ext cx="4889500" cy="1254402"/>
            <a:chOff x="533400" y="1600200"/>
            <a:chExt cx="4889500" cy="1254402"/>
          </a:xfrm>
        </p:grpSpPr>
        <p:sp>
          <p:nvSpPr>
            <p:cNvPr id="38" name="TextBox 37"/>
            <p:cNvSpPr txBox="1"/>
            <p:nvPr/>
          </p:nvSpPr>
          <p:spPr>
            <a:xfrm>
              <a:off x="533400" y="1600200"/>
              <a:ext cx="4889500" cy="307777"/>
            </a:xfrm>
            <a:prstGeom prst="rect">
              <a:avLst/>
            </a:prstGeom>
            <a:noFill/>
          </p:spPr>
          <p:txBody>
            <a:bodyPr wrap="square" rtlCol="0">
              <a:spAutoFit/>
            </a:bodyPr>
            <a:lstStyle/>
            <a:p>
              <a:r>
                <a:rPr lang="en-US" sz="1400" b="1" dirty="0" smtClean="0">
                  <a:latin typeface="Arvo" panose="02000000000000000000" pitchFamily="2" charset="0"/>
                </a:rPr>
                <a:t>Describe</a:t>
              </a:r>
              <a:endParaRPr lang="en-US" sz="1400" b="1" dirty="0">
                <a:latin typeface="Arvo" panose="02000000000000000000" pitchFamily="2" charset="0"/>
              </a:endParaRPr>
            </a:p>
          </p:txBody>
        </p:sp>
        <p:sp>
          <p:nvSpPr>
            <p:cNvPr id="40" name="TextBox 39"/>
            <p:cNvSpPr txBox="1"/>
            <p:nvPr/>
          </p:nvSpPr>
          <p:spPr>
            <a:xfrm>
              <a:off x="774700" y="1838939"/>
              <a:ext cx="4540840" cy="1015663"/>
            </a:xfrm>
            <a:prstGeom prst="rect">
              <a:avLst/>
            </a:prstGeom>
            <a:noFill/>
          </p:spPr>
          <p:txBody>
            <a:bodyPr wrap="square" numCol="1" rtlCol="0">
              <a:spAutoFit/>
            </a:bodyPr>
            <a:lstStyle/>
            <a:p>
              <a:pPr>
                <a:spcAft>
                  <a:spcPts val="600"/>
                </a:spcAft>
              </a:pPr>
              <a:r>
                <a:rPr lang="en-US" sz="1100" dirty="0" smtClean="0">
                  <a:latin typeface="Arvo" panose="02000000000000000000" pitchFamily="2" charset="0"/>
                </a:rPr>
                <a:t>Describe what happened during your entire ICAP experience or focus on one particular service day/activity/event. Only share the most important details. Try and keep your answer to only a couple of sentences, no more than three.</a:t>
              </a:r>
            </a:p>
            <a:p>
              <a:r>
                <a:rPr lang="en-US" sz="1100" dirty="0" smtClean="0">
                  <a:latin typeface="Arvo" panose="02000000000000000000" pitchFamily="2" charset="0"/>
                </a:rPr>
                <a:t>Answer the question, “What service did you provide?”</a:t>
              </a:r>
            </a:p>
          </p:txBody>
        </p:sp>
      </p:grpSp>
      <p:grpSp>
        <p:nvGrpSpPr>
          <p:cNvPr id="4" name="Group 3"/>
          <p:cNvGrpSpPr/>
          <p:nvPr/>
        </p:nvGrpSpPr>
        <p:grpSpPr>
          <a:xfrm>
            <a:off x="508000" y="2903940"/>
            <a:ext cx="4889500" cy="1592956"/>
            <a:chOff x="578440" y="2920465"/>
            <a:chExt cx="4889500" cy="1592956"/>
          </a:xfrm>
        </p:grpSpPr>
        <p:sp>
          <p:nvSpPr>
            <p:cNvPr id="41" name="TextBox 40"/>
            <p:cNvSpPr txBox="1"/>
            <p:nvPr/>
          </p:nvSpPr>
          <p:spPr>
            <a:xfrm>
              <a:off x="578440" y="2920465"/>
              <a:ext cx="4889500" cy="307777"/>
            </a:xfrm>
            <a:prstGeom prst="rect">
              <a:avLst/>
            </a:prstGeom>
            <a:noFill/>
          </p:spPr>
          <p:txBody>
            <a:bodyPr wrap="square" rtlCol="0">
              <a:spAutoFit/>
            </a:bodyPr>
            <a:lstStyle/>
            <a:p>
              <a:r>
                <a:rPr lang="en-US" sz="1400" b="1" dirty="0" smtClean="0">
                  <a:latin typeface="Arvo" panose="02000000000000000000" pitchFamily="2" charset="0"/>
                </a:rPr>
                <a:t>Explain</a:t>
              </a:r>
              <a:endParaRPr lang="en-US" sz="1400" b="1" dirty="0">
                <a:latin typeface="Arvo" panose="02000000000000000000" pitchFamily="2" charset="0"/>
              </a:endParaRPr>
            </a:p>
          </p:txBody>
        </p:sp>
        <p:sp>
          <p:nvSpPr>
            <p:cNvPr id="42" name="TextBox 41"/>
            <p:cNvSpPr txBox="1"/>
            <p:nvPr/>
          </p:nvSpPr>
          <p:spPr>
            <a:xfrm>
              <a:off x="819740" y="3159204"/>
              <a:ext cx="4540840" cy="1354217"/>
            </a:xfrm>
            <a:prstGeom prst="rect">
              <a:avLst/>
            </a:prstGeom>
            <a:noFill/>
          </p:spPr>
          <p:txBody>
            <a:bodyPr wrap="square" numCol="1" rtlCol="0">
              <a:spAutoFit/>
            </a:bodyPr>
            <a:lstStyle/>
            <a:p>
              <a:pPr>
                <a:spcAft>
                  <a:spcPts val="600"/>
                </a:spcAft>
              </a:pPr>
              <a:r>
                <a:rPr lang="en-US" sz="1100" dirty="0" smtClean="0">
                  <a:latin typeface="Arvo" panose="02000000000000000000" pitchFamily="2" charset="0"/>
                </a:rPr>
                <a:t>Think critically about what you did. How was it of value to the community? To yourself? To the organization that you served? Try and focus your answer on only one audience, not everyone involved. </a:t>
              </a:r>
              <a:r>
                <a:rPr lang="en-US" sz="1100" dirty="0">
                  <a:latin typeface="Arvo" panose="02000000000000000000" pitchFamily="2" charset="0"/>
                </a:rPr>
                <a:t>Try and keep your answer to only a couple of sentences, no more than three</a:t>
              </a:r>
              <a:r>
                <a:rPr lang="en-US" sz="1100" dirty="0" smtClean="0">
                  <a:latin typeface="Arvo" panose="02000000000000000000" pitchFamily="2" charset="0"/>
                </a:rPr>
                <a:t>.</a:t>
              </a:r>
            </a:p>
            <a:p>
              <a:r>
                <a:rPr lang="en-US" sz="1100" dirty="0">
                  <a:latin typeface="Arvo" panose="02000000000000000000" pitchFamily="2" charset="0"/>
                </a:rPr>
                <a:t>A</a:t>
              </a:r>
              <a:r>
                <a:rPr lang="en-US" sz="1100" dirty="0" smtClean="0">
                  <a:latin typeface="Arvo" panose="02000000000000000000" pitchFamily="2" charset="0"/>
                </a:rPr>
                <a:t>nswer the question, “What did your service do for that individual or group?”</a:t>
              </a:r>
            </a:p>
          </p:txBody>
        </p:sp>
      </p:grpSp>
      <p:grpSp>
        <p:nvGrpSpPr>
          <p:cNvPr id="8" name="Group 7"/>
          <p:cNvGrpSpPr/>
          <p:nvPr/>
        </p:nvGrpSpPr>
        <p:grpSpPr>
          <a:xfrm>
            <a:off x="508000" y="4546234"/>
            <a:ext cx="4889500" cy="1931510"/>
            <a:chOff x="508000" y="4546234"/>
            <a:chExt cx="4889500" cy="1931510"/>
          </a:xfrm>
        </p:grpSpPr>
        <p:sp>
          <p:nvSpPr>
            <p:cNvPr id="43" name="TextBox 42"/>
            <p:cNvSpPr txBox="1"/>
            <p:nvPr/>
          </p:nvSpPr>
          <p:spPr>
            <a:xfrm>
              <a:off x="508000" y="4546234"/>
              <a:ext cx="4889500" cy="307777"/>
            </a:xfrm>
            <a:prstGeom prst="rect">
              <a:avLst/>
            </a:prstGeom>
            <a:noFill/>
          </p:spPr>
          <p:txBody>
            <a:bodyPr wrap="square" rtlCol="0">
              <a:spAutoFit/>
            </a:bodyPr>
            <a:lstStyle/>
            <a:p>
              <a:r>
                <a:rPr lang="en-US" sz="1400" b="1" dirty="0" smtClean="0">
                  <a:latin typeface="Arvo" panose="02000000000000000000" pitchFamily="2" charset="0"/>
                </a:rPr>
                <a:t>Articulate Learning</a:t>
              </a:r>
              <a:endParaRPr lang="en-US" sz="1400" b="1" dirty="0">
                <a:latin typeface="Arvo" panose="02000000000000000000" pitchFamily="2" charset="0"/>
              </a:endParaRPr>
            </a:p>
          </p:txBody>
        </p:sp>
        <p:sp>
          <p:nvSpPr>
            <p:cNvPr id="53" name="TextBox 52"/>
            <p:cNvSpPr txBox="1"/>
            <p:nvPr/>
          </p:nvSpPr>
          <p:spPr>
            <a:xfrm>
              <a:off x="749300" y="4784973"/>
              <a:ext cx="4540840" cy="1692771"/>
            </a:xfrm>
            <a:prstGeom prst="rect">
              <a:avLst/>
            </a:prstGeom>
            <a:noFill/>
          </p:spPr>
          <p:txBody>
            <a:bodyPr wrap="square" numCol="1" rtlCol="0">
              <a:spAutoFit/>
            </a:bodyPr>
            <a:lstStyle/>
            <a:p>
              <a:pPr>
                <a:spcAft>
                  <a:spcPts val="600"/>
                </a:spcAft>
              </a:pPr>
              <a:r>
                <a:rPr lang="en-US" sz="1100" dirty="0" smtClean="0">
                  <a:latin typeface="Arvo" panose="02000000000000000000" pitchFamily="2" charset="0"/>
                </a:rPr>
                <a:t>Demonstrate to yourself what you learned and how you learned this. Use the following four questions to explain your learning. Most of your work should be in this section. Try to write at least four sentences to answer each question.</a:t>
              </a:r>
            </a:p>
            <a:p>
              <a:pPr marL="228600" indent="-228600">
                <a:buFont typeface="+mj-lt"/>
                <a:buAutoNum type="arabicPeriod"/>
              </a:pPr>
              <a:r>
                <a:rPr lang="en-US" sz="1100" dirty="0" smtClean="0">
                  <a:latin typeface="Arvo" panose="02000000000000000000" pitchFamily="2" charset="0"/>
                </a:rPr>
                <a:t>What did I learn from my service?</a:t>
              </a:r>
            </a:p>
            <a:p>
              <a:pPr marL="228600" indent="-228600">
                <a:buFont typeface="+mj-lt"/>
                <a:buAutoNum type="arabicPeriod"/>
              </a:pPr>
              <a:r>
                <a:rPr lang="en-US" sz="1100" dirty="0" smtClean="0">
                  <a:latin typeface="Arvo" panose="02000000000000000000" pitchFamily="2" charset="0"/>
                </a:rPr>
                <a:t>How, specifically, did I learn it?</a:t>
              </a:r>
            </a:p>
            <a:p>
              <a:pPr marL="228600" indent="-228600">
                <a:buFont typeface="+mj-lt"/>
                <a:buAutoNum type="arabicPeriod"/>
              </a:pPr>
              <a:r>
                <a:rPr lang="en-US" sz="1100" dirty="0" smtClean="0">
                  <a:latin typeface="Arvo" panose="02000000000000000000" pitchFamily="2" charset="0"/>
                </a:rPr>
                <a:t>Why does this learning matter?</a:t>
              </a:r>
            </a:p>
            <a:p>
              <a:pPr marL="228600" indent="-228600">
                <a:buFont typeface="+mj-lt"/>
                <a:buAutoNum type="arabicPeriod"/>
              </a:pPr>
              <a:r>
                <a:rPr lang="en-US" sz="1100" dirty="0" smtClean="0">
                  <a:latin typeface="Arvo" panose="02000000000000000000" pitchFamily="2" charset="0"/>
                </a:rPr>
                <a:t>How will I use this knowledge to improve my career or education?</a:t>
              </a:r>
              <a:endParaRPr lang="en-US" sz="1100" dirty="0">
                <a:latin typeface="Arvo" panose="02000000000000000000" pitchFamily="2" charset="0"/>
              </a:endParaRPr>
            </a:p>
          </p:txBody>
        </p:sp>
      </p:grpSp>
      <p:sp>
        <p:nvSpPr>
          <p:cNvPr id="12" name="TextBox 11"/>
          <p:cNvSpPr txBox="1"/>
          <p:nvPr/>
        </p:nvSpPr>
        <p:spPr>
          <a:xfrm>
            <a:off x="5791200" y="1623283"/>
            <a:ext cx="3048000" cy="261610"/>
          </a:xfrm>
          <a:prstGeom prst="rect">
            <a:avLst/>
          </a:prstGeom>
          <a:noFill/>
        </p:spPr>
        <p:txBody>
          <a:bodyPr wrap="square" rtlCol="0">
            <a:spAutoFit/>
          </a:bodyPr>
          <a:lstStyle/>
          <a:p>
            <a:r>
              <a:rPr lang="en-US" sz="1100" dirty="0" smtClean="0">
                <a:solidFill>
                  <a:schemeClr val="tx1">
                    <a:lumMod val="50000"/>
                    <a:lumOff val="50000"/>
                  </a:schemeClr>
                </a:solidFill>
                <a:latin typeface="Arvo" panose="02000000000000000000" pitchFamily="2" charset="0"/>
              </a:rPr>
              <a:t>1 to 3 sentences.</a:t>
            </a:r>
            <a:endParaRPr lang="en-US" sz="1100" dirty="0">
              <a:solidFill>
                <a:schemeClr val="tx1">
                  <a:lumMod val="50000"/>
                  <a:lumOff val="50000"/>
                </a:schemeClr>
              </a:solidFill>
              <a:latin typeface="Arvo" panose="02000000000000000000" pitchFamily="2" charset="0"/>
            </a:endParaRPr>
          </a:p>
        </p:txBody>
      </p:sp>
      <p:sp>
        <p:nvSpPr>
          <p:cNvPr id="16" name="TextBox 15"/>
          <p:cNvSpPr txBox="1"/>
          <p:nvPr/>
        </p:nvSpPr>
        <p:spPr>
          <a:xfrm>
            <a:off x="5791200" y="2903940"/>
            <a:ext cx="3048000" cy="261610"/>
          </a:xfrm>
          <a:prstGeom prst="rect">
            <a:avLst/>
          </a:prstGeom>
          <a:noFill/>
        </p:spPr>
        <p:txBody>
          <a:bodyPr wrap="square" rtlCol="0">
            <a:spAutoFit/>
          </a:bodyPr>
          <a:lstStyle/>
          <a:p>
            <a:r>
              <a:rPr lang="en-US" sz="1100" dirty="0" smtClean="0">
                <a:solidFill>
                  <a:schemeClr val="tx1">
                    <a:lumMod val="50000"/>
                    <a:lumOff val="50000"/>
                  </a:schemeClr>
                </a:solidFill>
                <a:latin typeface="Arvo" panose="02000000000000000000" pitchFamily="2" charset="0"/>
              </a:rPr>
              <a:t>1 to 3 sentences.</a:t>
            </a:r>
            <a:endParaRPr lang="en-US" sz="1100" dirty="0">
              <a:solidFill>
                <a:schemeClr val="tx1">
                  <a:lumMod val="50000"/>
                  <a:lumOff val="50000"/>
                </a:schemeClr>
              </a:solidFill>
              <a:latin typeface="Arvo" panose="02000000000000000000" pitchFamily="2" charset="0"/>
            </a:endParaRPr>
          </a:p>
        </p:txBody>
      </p:sp>
      <p:sp>
        <p:nvSpPr>
          <p:cNvPr id="17" name="TextBox 16"/>
          <p:cNvSpPr txBox="1"/>
          <p:nvPr/>
        </p:nvSpPr>
        <p:spPr>
          <a:xfrm>
            <a:off x="5791200" y="4546234"/>
            <a:ext cx="3048000" cy="261610"/>
          </a:xfrm>
          <a:prstGeom prst="rect">
            <a:avLst/>
          </a:prstGeom>
          <a:noFill/>
        </p:spPr>
        <p:txBody>
          <a:bodyPr wrap="square" rtlCol="0">
            <a:spAutoFit/>
          </a:bodyPr>
          <a:lstStyle/>
          <a:p>
            <a:r>
              <a:rPr lang="en-US" sz="1100" dirty="0" smtClean="0">
                <a:solidFill>
                  <a:schemeClr val="tx1">
                    <a:lumMod val="50000"/>
                    <a:lumOff val="50000"/>
                  </a:schemeClr>
                </a:solidFill>
                <a:latin typeface="Arvo" panose="02000000000000000000" pitchFamily="2" charset="0"/>
              </a:rPr>
              <a:t>2 to 4 sentences per question.</a:t>
            </a:r>
            <a:endParaRPr lang="en-US" sz="1100" dirty="0">
              <a:solidFill>
                <a:schemeClr val="tx1">
                  <a:lumMod val="50000"/>
                  <a:lumOff val="50000"/>
                </a:schemeClr>
              </a:solidFill>
              <a:latin typeface="Arvo" panose="02000000000000000000" pitchFamily="2" charset="0"/>
            </a:endParaRPr>
          </a:p>
        </p:txBody>
      </p:sp>
    </p:spTree>
    <p:extLst>
      <p:ext uri="{BB962C8B-B14F-4D97-AF65-F5344CB8AC3E}">
        <p14:creationId xmlns:p14="http://schemas.microsoft.com/office/powerpoint/2010/main" val="2264787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1909128"/>
            <a:ext cx="3048000" cy="1046440"/>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Using your Ed Award</a:t>
            </a:r>
          </a:p>
          <a:p>
            <a:pPr>
              <a:spcAft>
                <a:spcPts val="1200"/>
              </a:spcAft>
            </a:pPr>
            <a:r>
              <a:rPr lang="en-US" sz="1400" dirty="0" smtClean="0">
                <a:solidFill>
                  <a:schemeClr val="tx1">
                    <a:lumMod val="65000"/>
                    <a:lumOff val="35000"/>
                  </a:schemeClr>
                </a:solidFill>
                <a:latin typeface="Arvo" panose="02000000000000000000" pitchFamily="2" charset="0"/>
              </a:rPr>
              <a:t>What’s Next?</a:t>
            </a:r>
          </a:p>
          <a:p>
            <a:pPr>
              <a:spcAft>
                <a:spcPts val="1200"/>
              </a:spcAft>
            </a:pPr>
            <a:r>
              <a:rPr lang="en-US" sz="1400" dirty="0" smtClean="0">
                <a:solidFill>
                  <a:schemeClr val="tx1">
                    <a:lumMod val="65000"/>
                    <a:lumOff val="35000"/>
                  </a:schemeClr>
                </a:solidFill>
                <a:latin typeface="Arvo" panose="02000000000000000000" pitchFamily="2" charset="0"/>
              </a:rPr>
              <a:t>Service Reflection</a:t>
            </a:r>
            <a:endParaRPr lang="en-US" sz="1400" dirty="0">
              <a:solidFill>
                <a:schemeClr val="tx1">
                  <a:lumMod val="65000"/>
                  <a:lumOff val="35000"/>
                </a:schemeClr>
              </a:solidFill>
              <a:latin typeface="Arvo" panose="02000000000000000000" pitchFamily="2" charset="0"/>
            </a:endParaRPr>
          </a:p>
        </p:txBody>
      </p:sp>
      <p:sp>
        <p:nvSpPr>
          <p:cNvPr id="7" name="TextBox 6"/>
          <p:cNvSpPr txBox="1"/>
          <p:nvPr/>
        </p:nvSpPr>
        <p:spPr>
          <a:xfrm>
            <a:off x="5791200" y="5369004"/>
            <a:ext cx="3048000" cy="1107996"/>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“To handle yourself, use your head; to handle others, user your heart.”</a:t>
            </a:r>
          </a:p>
          <a:p>
            <a:pPr>
              <a:spcAft>
                <a:spcPts val="1200"/>
              </a:spcAft>
            </a:pPr>
            <a:r>
              <a:rPr lang="en-US" sz="1400" dirty="0" smtClean="0">
                <a:solidFill>
                  <a:schemeClr val="tx1">
                    <a:lumMod val="65000"/>
                    <a:lumOff val="35000"/>
                  </a:schemeClr>
                </a:solidFill>
                <a:latin typeface="Arvo" panose="02000000000000000000" pitchFamily="2" charset="0"/>
              </a:rPr>
              <a:t>-Eleanor Roosevelt</a:t>
            </a:r>
            <a:endParaRPr lang="en-US" sz="1400" dirty="0">
              <a:solidFill>
                <a:schemeClr val="tx1">
                  <a:lumMod val="65000"/>
                  <a:lumOff val="35000"/>
                </a:schemeClr>
              </a:solidFill>
              <a:latin typeface="Arvo" panose="02000000000000000000" pitchFamily="2" charset="0"/>
            </a:endParaRPr>
          </a:p>
        </p:txBody>
      </p:sp>
      <p:sp>
        <p:nvSpPr>
          <p:cNvPr id="3" name="TextBox 2"/>
          <p:cNvSpPr txBox="1"/>
          <p:nvPr/>
        </p:nvSpPr>
        <p:spPr>
          <a:xfrm>
            <a:off x="5638800" y="1824335"/>
            <a:ext cx="381000" cy="461665"/>
          </a:xfrm>
          <a:prstGeom prst="rect">
            <a:avLst/>
          </a:prstGeom>
          <a:noFill/>
        </p:spPr>
        <p:txBody>
          <a:bodyPr wrap="square" rtlCol="0">
            <a:spAutoFit/>
          </a:bodyPr>
          <a:lstStyle/>
          <a:p>
            <a:r>
              <a:rPr lang="en-US" dirty="0" smtClean="0">
                <a:sym typeface="Wingdings"/>
              </a:rPr>
              <a:t></a:t>
            </a:r>
            <a:endParaRPr lang="en-US" dirty="0"/>
          </a:p>
        </p:txBody>
      </p:sp>
      <p:sp>
        <p:nvSpPr>
          <p:cNvPr id="8" name="TextBox 7"/>
          <p:cNvSpPr txBox="1"/>
          <p:nvPr/>
        </p:nvSpPr>
        <p:spPr>
          <a:xfrm>
            <a:off x="5638800" y="2201515"/>
            <a:ext cx="381000" cy="461665"/>
          </a:xfrm>
          <a:prstGeom prst="rect">
            <a:avLst/>
          </a:prstGeom>
          <a:noFill/>
        </p:spPr>
        <p:txBody>
          <a:bodyPr wrap="square" rtlCol="0">
            <a:spAutoFit/>
          </a:bodyPr>
          <a:lstStyle/>
          <a:p>
            <a:r>
              <a:rPr lang="en-US" dirty="0" smtClean="0">
                <a:sym typeface="Wingdings"/>
              </a:rPr>
              <a:t></a:t>
            </a:r>
            <a:endParaRPr lang="en-US" dirty="0"/>
          </a:p>
        </p:txBody>
      </p:sp>
      <p:sp>
        <p:nvSpPr>
          <p:cNvPr id="9" name="TextBox 8"/>
          <p:cNvSpPr txBox="1"/>
          <p:nvPr/>
        </p:nvSpPr>
        <p:spPr>
          <a:xfrm>
            <a:off x="5638800" y="2568227"/>
            <a:ext cx="381000" cy="461665"/>
          </a:xfrm>
          <a:prstGeom prst="rect">
            <a:avLst/>
          </a:prstGeom>
          <a:noFill/>
        </p:spPr>
        <p:txBody>
          <a:bodyPr wrap="square" rtlCol="0">
            <a:spAutoFit/>
          </a:bodyPr>
          <a:lstStyle/>
          <a:p>
            <a:r>
              <a:rPr lang="en-US" dirty="0" smtClean="0">
                <a:sym typeface="Wingdings"/>
              </a:rPr>
              <a:t></a:t>
            </a:r>
            <a:endParaRPr lang="en-US" dirty="0"/>
          </a:p>
        </p:txBody>
      </p:sp>
    </p:spTree>
    <p:extLst>
      <p:ext uri="{BB962C8B-B14F-4D97-AF65-F5344CB8AC3E}">
        <p14:creationId xmlns:p14="http://schemas.microsoft.com/office/powerpoint/2010/main" val="26633371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304800"/>
            <a:ext cx="3048000" cy="707886"/>
          </a:xfrm>
          <a:prstGeom prst="rect">
            <a:avLst/>
          </a:prstGeom>
          <a:noFill/>
        </p:spPr>
        <p:txBody>
          <a:bodyPr wrap="square" rtlCol="0">
            <a:spAutoFit/>
          </a:bodyPr>
          <a:lstStyle/>
          <a:p>
            <a:pPr>
              <a:spcAft>
                <a:spcPts val="1200"/>
              </a:spcAft>
            </a:pPr>
            <a:r>
              <a:rPr lang="en-US" sz="4000" dirty="0" smtClean="0">
                <a:solidFill>
                  <a:schemeClr val="tx1">
                    <a:lumMod val="65000"/>
                    <a:lumOff val="35000"/>
                  </a:schemeClr>
                </a:solidFill>
                <a:latin typeface="Arvo" panose="02000000000000000000" pitchFamily="2" charset="0"/>
              </a:rPr>
              <a:t>Ed Award</a:t>
            </a:r>
          </a:p>
        </p:txBody>
      </p:sp>
      <p:sp>
        <p:nvSpPr>
          <p:cNvPr id="3" name="TextBox 2"/>
          <p:cNvSpPr txBox="1"/>
          <p:nvPr/>
        </p:nvSpPr>
        <p:spPr>
          <a:xfrm>
            <a:off x="304800" y="1143000"/>
            <a:ext cx="5105400" cy="461665"/>
          </a:xfrm>
          <a:prstGeom prst="rect">
            <a:avLst/>
          </a:prstGeom>
          <a:noFill/>
        </p:spPr>
        <p:txBody>
          <a:bodyPr wrap="square" rtlCol="0">
            <a:spAutoFit/>
          </a:bodyPr>
          <a:lstStyle/>
          <a:p>
            <a:r>
              <a:rPr lang="en-US" dirty="0" smtClean="0">
                <a:latin typeface="Bebas Neue" pitchFamily="34" charset="0"/>
              </a:rPr>
              <a:t>You can use your Education Award for…</a:t>
            </a:r>
            <a:endParaRPr lang="en-US" dirty="0">
              <a:latin typeface="Bebas Neue" pitchFamily="34" charset="0"/>
            </a:endParaRPr>
          </a:p>
        </p:txBody>
      </p:sp>
      <p:sp>
        <p:nvSpPr>
          <p:cNvPr id="4" name="TextBox 3"/>
          <p:cNvSpPr txBox="1"/>
          <p:nvPr/>
        </p:nvSpPr>
        <p:spPr>
          <a:xfrm>
            <a:off x="596900" y="1764197"/>
            <a:ext cx="5041900" cy="307777"/>
          </a:xfrm>
          <a:prstGeom prst="rect">
            <a:avLst/>
          </a:prstGeom>
          <a:noFill/>
        </p:spPr>
        <p:txBody>
          <a:bodyPr wrap="square" rtlCol="0">
            <a:spAutoFit/>
          </a:bodyPr>
          <a:lstStyle/>
          <a:p>
            <a:pPr marL="285750" indent="-285750">
              <a:buFont typeface="Wingdings" panose="05000000000000000000" pitchFamily="2" charset="2"/>
              <a:buChar char="q"/>
            </a:pPr>
            <a:r>
              <a:rPr lang="en-US" sz="1400" b="1" dirty="0" smtClean="0">
                <a:latin typeface="Arvo" panose="02000000000000000000" pitchFamily="2" charset="0"/>
              </a:rPr>
              <a:t>Qualified Student Loan Payments</a:t>
            </a:r>
          </a:p>
        </p:txBody>
      </p:sp>
      <p:sp>
        <p:nvSpPr>
          <p:cNvPr id="8" name="TextBox 7"/>
          <p:cNvSpPr txBox="1"/>
          <p:nvPr/>
        </p:nvSpPr>
        <p:spPr>
          <a:xfrm>
            <a:off x="596900" y="2251074"/>
            <a:ext cx="5041900" cy="307777"/>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sz="1400" b="1" dirty="0" smtClean="0">
                <a:latin typeface="Arvo" panose="02000000000000000000" pitchFamily="2" charset="0"/>
              </a:rPr>
              <a:t>Current Education Expenses</a:t>
            </a:r>
          </a:p>
        </p:txBody>
      </p:sp>
      <p:sp>
        <p:nvSpPr>
          <p:cNvPr id="9" name="TextBox 8"/>
          <p:cNvSpPr txBox="1"/>
          <p:nvPr/>
        </p:nvSpPr>
        <p:spPr>
          <a:xfrm>
            <a:off x="5791200" y="1764197"/>
            <a:ext cx="3048000" cy="4154984"/>
          </a:xfrm>
          <a:prstGeom prst="rect">
            <a:avLst/>
          </a:prstGeom>
          <a:noFill/>
        </p:spPr>
        <p:txBody>
          <a:bodyPr wrap="square" rtlCol="0">
            <a:spAutoFit/>
          </a:bodyPr>
          <a:lstStyle/>
          <a:p>
            <a:r>
              <a:rPr lang="en-US" sz="1100" b="1" dirty="0" smtClean="0">
                <a:solidFill>
                  <a:schemeClr val="tx1">
                    <a:lumMod val="50000"/>
                    <a:lumOff val="50000"/>
                  </a:schemeClr>
                </a:solidFill>
                <a:latin typeface="Arvo" panose="02000000000000000000" pitchFamily="2" charset="0"/>
              </a:rPr>
              <a:t>Qualified Student Loans are …</a:t>
            </a:r>
          </a:p>
          <a:p>
            <a:pPr marL="233363" indent="-169863">
              <a:buFont typeface="Arial" panose="020B0604020202020204" pitchFamily="34" charset="0"/>
              <a:buChar char="•"/>
            </a:pPr>
            <a:r>
              <a:rPr lang="en-US" sz="1100" dirty="0" smtClean="0">
                <a:solidFill>
                  <a:schemeClr val="tx1">
                    <a:lumMod val="50000"/>
                    <a:lumOff val="50000"/>
                  </a:schemeClr>
                </a:solidFill>
                <a:latin typeface="Arvo" panose="02000000000000000000" pitchFamily="2" charset="0"/>
              </a:rPr>
              <a:t>A loan backed by the federal government such as …</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Stafford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Perkins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William D. Ford Direct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Federal Consolidated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Graduate PLUS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Primary Care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Nursing Student Loans</a:t>
            </a:r>
          </a:p>
          <a:p>
            <a:pPr marL="458788" lvl="1" indent="-171450">
              <a:buSzPct val="60000"/>
              <a:buFont typeface="Arial" panose="020B0604020202020204" pitchFamily="34" charset="0"/>
              <a:buChar char="•"/>
            </a:pPr>
            <a:r>
              <a:rPr lang="en-US" sz="1100" dirty="0">
                <a:solidFill>
                  <a:schemeClr val="tx1">
                    <a:lumMod val="50000"/>
                    <a:lumOff val="50000"/>
                  </a:schemeClr>
                </a:solidFill>
                <a:latin typeface="Arvo" panose="02000000000000000000" pitchFamily="2" charset="0"/>
              </a:rPr>
              <a:t>Health Education Assistance </a:t>
            </a:r>
            <a:r>
              <a:rPr lang="en-US" sz="1100" dirty="0" smtClean="0">
                <a:solidFill>
                  <a:schemeClr val="tx1">
                    <a:lumMod val="50000"/>
                    <a:lumOff val="50000"/>
                  </a:schemeClr>
                </a:solidFill>
                <a:latin typeface="Arvo" panose="02000000000000000000" pitchFamily="2" charset="0"/>
              </a:rPr>
              <a:t>Loans</a:t>
            </a:r>
          </a:p>
          <a:p>
            <a:endParaRPr lang="en-US" sz="1100" dirty="0">
              <a:solidFill>
                <a:schemeClr val="tx1">
                  <a:lumMod val="50000"/>
                  <a:lumOff val="50000"/>
                </a:schemeClr>
              </a:solidFill>
              <a:latin typeface="Arvo" panose="02000000000000000000" pitchFamily="2" charset="0"/>
            </a:endParaRPr>
          </a:p>
          <a:p>
            <a:r>
              <a:rPr lang="en-US" sz="1100" b="1" dirty="0" smtClean="0">
                <a:solidFill>
                  <a:schemeClr val="tx1">
                    <a:lumMod val="50000"/>
                    <a:lumOff val="50000"/>
                  </a:schemeClr>
                </a:solidFill>
                <a:latin typeface="Arvo" panose="02000000000000000000" pitchFamily="2" charset="0"/>
              </a:rPr>
              <a:t>Qualified Student Loans are not …</a:t>
            </a:r>
          </a:p>
          <a:p>
            <a:pPr marL="233363" indent="-169863">
              <a:buFont typeface="Arial" panose="020B0604020202020204" pitchFamily="34" charset="0"/>
              <a:buChar char="•"/>
            </a:pPr>
            <a:r>
              <a:rPr lang="en-US" sz="1100" dirty="0" smtClean="0">
                <a:solidFill>
                  <a:schemeClr val="tx1">
                    <a:lumMod val="50000"/>
                    <a:lumOff val="50000"/>
                  </a:schemeClr>
                </a:solidFill>
                <a:latin typeface="Arvo" panose="02000000000000000000" pitchFamily="2" charset="0"/>
              </a:rPr>
              <a:t>Private loans provided directly to you by private lenders (e.g., </a:t>
            </a:r>
            <a:r>
              <a:rPr lang="en-US" sz="1100" dirty="0" err="1" smtClean="0">
                <a:solidFill>
                  <a:schemeClr val="tx1">
                    <a:lumMod val="50000"/>
                    <a:lumOff val="50000"/>
                  </a:schemeClr>
                </a:solidFill>
                <a:latin typeface="Arvo" panose="02000000000000000000" pitchFamily="2" charset="0"/>
              </a:rPr>
              <a:t>Wellsfargo</a:t>
            </a:r>
            <a:r>
              <a:rPr lang="en-US" sz="1100" dirty="0" smtClean="0">
                <a:solidFill>
                  <a:schemeClr val="tx1">
                    <a:lumMod val="50000"/>
                    <a:lumOff val="50000"/>
                  </a:schemeClr>
                </a:solidFill>
                <a:latin typeface="Arvo" panose="02000000000000000000" pitchFamily="2" charset="0"/>
              </a:rPr>
              <a:t>, Sallie Mae)</a:t>
            </a:r>
          </a:p>
          <a:p>
            <a:pPr marL="177800" indent="-114300">
              <a:buFont typeface="Arial" panose="020B0604020202020204" pitchFamily="34" charset="0"/>
              <a:buChar char="•"/>
            </a:pPr>
            <a:endParaRPr lang="en-US" sz="1100" dirty="0">
              <a:solidFill>
                <a:schemeClr val="tx1">
                  <a:lumMod val="50000"/>
                  <a:lumOff val="50000"/>
                </a:schemeClr>
              </a:solidFill>
              <a:latin typeface="Arvo" panose="02000000000000000000" pitchFamily="2" charset="0"/>
            </a:endParaRPr>
          </a:p>
          <a:p>
            <a:pPr marL="63500"/>
            <a:r>
              <a:rPr lang="en-US" sz="1100" b="1" dirty="0" smtClean="0">
                <a:solidFill>
                  <a:schemeClr val="tx1">
                    <a:lumMod val="50000"/>
                    <a:lumOff val="50000"/>
                  </a:schemeClr>
                </a:solidFill>
                <a:latin typeface="Arvo" panose="02000000000000000000" pitchFamily="2" charset="0"/>
              </a:rPr>
              <a:t>PRO TIP!</a:t>
            </a:r>
          </a:p>
          <a:p>
            <a:pPr marL="63500"/>
            <a:r>
              <a:rPr lang="en-US" sz="1100" dirty="0" smtClean="0">
                <a:solidFill>
                  <a:schemeClr val="tx1">
                    <a:lumMod val="50000"/>
                    <a:lumOff val="50000"/>
                  </a:schemeClr>
                </a:solidFill>
                <a:latin typeface="Arvo" panose="02000000000000000000" pitchFamily="2" charset="0"/>
              </a:rPr>
              <a:t>If you consolidate your loans with a private company then make sure you pay </a:t>
            </a:r>
            <a:r>
              <a:rPr lang="en-US" sz="1100" dirty="0">
                <a:solidFill>
                  <a:schemeClr val="tx1">
                    <a:lumMod val="50000"/>
                    <a:lumOff val="50000"/>
                  </a:schemeClr>
                </a:solidFill>
                <a:latin typeface="Arvo" panose="02000000000000000000" pitchFamily="2" charset="0"/>
              </a:rPr>
              <a:t>out the value of your </a:t>
            </a:r>
            <a:r>
              <a:rPr lang="en-US" sz="1100" dirty="0" smtClean="0">
                <a:solidFill>
                  <a:schemeClr val="tx1">
                    <a:lumMod val="50000"/>
                    <a:lumOff val="50000"/>
                  </a:schemeClr>
                </a:solidFill>
                <a:latin typeface="Arvo" panose="02000000000000000000" pitchFamily="2" charset="0"/>
              </a:rPr>
              <a:t>ed. award before you consolidate </a:t>
            </a:r>
            <a:r>
              <a:rPr lang="en-US" sz="1100" dirty="0">
                <a:solidFill>
                  <a:schemeClr val="tx1">
                    <a:lumMod val="50000"/>
                    <a:lumOff val="50000"/>
                  </a:schemeClr>
                </a:solidFill>
                <a:latin typeface="Arvo" panose="02000000000000000000" pitchFamily="2" charset="0"/>
              </a:rPr>
              <a:t>your </a:t>
            </a:r>
            <a:r>
              <a:rPr lang="en-US" sz="1100" dirty="0" smtClean="0">
                <a:solidFill>
                  <a:schemeClr val="tx1">
                    <a:lumMod val="50000"/>
                    <a:lumOff val="50000"/>
                  </a:schemeClr>
                </a:solidFill>
                <a:latin typeface="Arvo" panose="02000000000000000000" pitchFamily="2" charset="0"/>
              </a:rPr>
              <a:t>loans. Otherwise you will be unable to use your ed. award to pay off your student loans.</a:t>
            </a:r>
            <a:endParaRPr lang="en-US" sz="1100" dirty="0">
              <a:solidFill>
                <a:schemeClr val="tx1">
                  <a:lumMod val="50000"/>
                  <a:lumOff val="50000"/>
                </a:schemeClr>
              </a:solidFill>
              <a:latin typeface="Arvo" panose="02000000000000000000" pitchFamily="2" charset="0"/>
            </a:endParaRPr>
          </a:p>
        </p:txBody>
      </p:sp>
      <p:sp>
        <p:nvSpPr>
          <p:cNvPr id="10" name="Left Brace 9"/>
          <p:cNvSpPr/>
          <p:nvPr/>
        </p:nvSpPr>
        <p:spPr bwMode="auto">
          <a:xfrm>
            <a:off x="838200" y="3022176"/>
            <a:ext cx="304800" cy="775395"/>
          </a:xfrm>
          <a:prstGeom prst="leftBrace">
            <a:avLst/>
          </a:prstGeom>
          <a:noFill/>
          <a:ln w="28575" cap="flat" cmpd="sng" algn="ctr">
            <a:solidFill>
              <a:schemeClr val="accent3">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14" name="Freeform 13"/>
          <p:cNvSpPr/>
          <p:nvPr/>
        </p:nvSpPr>
        <p:spPr bwMode="auto">
          <a:xfrm>
            <a:off x="257259" y="3409874"/>
            <a:ext cx="1077128" cy="1212502"/>
          </a:xfrm>
          <a:custGeom>
            <a:avLst/>
            <a:gdLst>
              <a:gd name="connsiteX0" fmla="*/ 753116 w 1527816"/>
              <a:gd name="connsiteY0" fmla="*/ 0 h 1104900"/>
              <a:gd name="connsiteX1" fmla="*/ 16516 w 1527816"/>
              <a:gd name="connsiteY1" fmla="*/ 266700 h 1104900"/>
              <a:gd name="connsiteX2" fmla="*/ 1388116 w 1527816"/>
              <a:gd name="connsiteY2" fmla="*/ 1028700 h 1104900"/>
              <a:gd name="connsiteX3" fmla="*/ 1527816 w 1527816"/>
              <a:gd name="connsiteY3" fmla="*/ 1104900 h 1104900"/>
              <a:gd name="connsiteX0" fmla="*/ 691867 w 1469775"/>
              <a:gd name="connsiteY0" fmla="*/ 0 h 1104900"/>
              <a:gd name="connsiteX1" fmla="*/ 18767 w 1469775"/>
              <a:gd name="connsiteY1" fmla="*/ 736600 h 1104900"/>
              <a:gd name="connsiteX2" fmla="*/ 1326867 w 1469775"/>
              <a:gd name="connsiteY2" fmla="*/ 1028700 h 1104900"/>
              <a:gd name="connsiteX3" fmla="*/ 1466567 w 1469775"/>
              <a:gd name="connsiteY3" fmla="*/ 1104900 h 1104900"/>
              <a:gd name="connsiteX0" fmla="*/ 675236 w 1453144"/>
              <a:gd name="connsiteY0" fmla="*/ 0 h 1104900"/>
              <a:gd name="connsiteX1" fmla="*/ 2136 w 1453144"/>
              <a:gd name="connsiteY1" fmla="*/ 736600 h 1104900"/>
              <a:gd name="connsiteX2" fmla="*/ 1310236 w 1453144"/>
              <a:gd name="connsiteY2" fmla="*/ 1028700 h 1104900"/>
              <a:gd name="connsiteX3" fmla="*/ 1449936 w 1453144"/>
              <a:gd name="connsiteY3" fmla="*/ 1104900 h 1104900"/>
              <a:gd name="connsiteX0" fmla="*/ 673150 w 1451058"/>
              <a:gd name="connsiteY0" fmla="*/ 0 h 1104900"/>
              <a:gd name="connsiteX1" fmla="*/ 50 w 1451058"/>
              <a:gd name="connsiteY1" fmla="*/ 736600 h 1104900"/>
              <a:gd name="connsiteX2" fmla="*/ 1308150 w 1451058"/>
              <a:gd name="connsiteY2" fmla="*/ 1028700 h 1104900"/>
              <a:gd name="connsiteX3" fmla="*/ 1447850 w 1451058"/>
              <a:gd name="connsiteY3" fmla="*/ 1104900 h 1104900"/>
              <a:gd name="connsiteX0" fmla="*/ 698657 w 1473357"/>
              <a:gd name="connsiteY0" fmla="*/ 0 h 1104900"/>
              <a:gd name="connsiteX1" fmla="*/ 25557 w 1473357"/>
              <a:gd name="connsiteY1" fmla="*/ 736600 h 1104900"/>
              <a:gd name="connsiteX2" fmla="*/ 1473357 w 1473357"/>
              <a:gd name="connsiteY2" fmla="*/ 1104900 h 1104900"/>
              <a:gd name="connsiteX0" fmla="*/ 697384 w 1446684"/>
              <a:gd name="connsiteY0" fmla="*/ 0 h 990600"/>
              <a:gd name="connsiteX1" fmla="*/ 24284 w 1446684"/>
              <a:gd name="connsiteY1" fmla="*/ 736600 h 990600"/>
              <a:gd name="connsiteX2" fmla="*/ 1446684 w 1446684"/>
              <a:gd name="connsiteY2" fmla="*/ 990600 h 990600"/>
              <a:gd name="connsiteX0" fmla="*/ 697384 w 1446684"/>
              <a:gd name="connsiteY0" fmla="*/ 0 h 990600"/>
              <a:gd name="connsiteX1" fmla="*/ 24284 w 1446684"/>
              <a:gd name="connsiteY1" fmla="*/ 736600 h 990600"/>
              <a:gd name="connsiteX2" fmla="*/ 1446684 w 1446684"/>
              <a:gd name="connsiteY2" fmla="*/ 990600 h 990600"/>
              <a:gd name="connsiteX0" fmla="*/ 733776 w 1483076"/>
              <a:gd name="connsiteY0" fmla="*/ 0 h 990600"/>
              <a:gd name="connsiteX1" fmla="*/ 22576 w 1483076"/>
              <a:gd name="connsiteY1" fmla="*/ 533400 h 990600"/>
              <a:gd name="connsiteX2" fmla="*/ 1483076 w 1483076"/>
              <a:gd name="connsiteY2" fmla="*/ 990600 h 990600"/>
              <a:gd name="connsiteX0" fmla="*/ 711206 w 1460506"/>
              <a:gd name="connsiteY0" fmla="*/ 0 h 990710"/>
              <a:gd name="connsiteX1" fmla="*/ 6 w 1460506"/>
              <a:gd name="connsiteY1" fmla="*/ 533400 h 990710"/>
              <a:gd name="connsiteX2" fmla="*/ 1460506 w 1460506"/>
              <a:gd name="connsiteY2" fmla="*/ 990600 h 990710"/>
              <a:gd name="connsiteX0" fmla="*/ 520708 w 1270008"/>
              <a:gd name="connsiteY0" fmla="*/ 0 h 991148"/>
              <a:gd name="connsiteX1" fmla="*/ 8 w 1270008"/>
              <a:gd name="connsiteY1" fmla="*/ 546100 h 991148"/>
              <a:gd name="connsiteX2" fmla="*/ 1270008 w 1270008"/>
              <a:gd name="connsiteY2" fmla="*/ 990600 h 991148"/>
              <a:gd name="connsiteX0" fmla="*/ 521380 w 1270680"/>
              <a:gd name="connsiteY0" fmla="*/ 0 h 990600"/>
              <a:gd name="connsiteX1" fmla="*/ 680 w 1270680"/>
              <a:gd name="connsiteY1" fmla="*/ 546100 h 990600"/>
              <a:gd name="connsiteX2" fmla="*/ 1270680 w 1270680"/>
              <a:gd name="connsiteY2" fmla="*/ 990600 h 990600"/>
              <a:gd name="connsiteX0" fmla="*/ 572584 w 1301412"/>
              <a:gd name="connsiteY0" fmla="*/ 0 h 990600"/>
              <a:gd name="connsiteX1" fmla="*/ 31412 w 1301412"/>
              <a:gd name="connsiteY1" fmla="*/ 546100 h 990600"/>
              <a:gd name="connsiteX2" fmla="*/ 1301412 w 1301412"/>
              <a:gd name="connsiteY2" fmla="*/ 990600 h 990600"/>
              <a:gd name="connsiteX0" fmla="*/ 541945 w 1270773"/>
              <a:gd name="connsiteY0" fmla="*/ 0 h 990600"/>
              <a:gd name="connsiteX1" fmla="*/ 773 w 1270773"/>
              <a:gd name="connsiteY1" fmla="*/ 546100 h 990600"/>
              <a:gd name="connsiteX2" fmla="*/ 1270773 w 1270773"/>
              <a:gd name="connsiteY2" fmla="*/ 990600 h 990600"/>
              <a:gd name="connsiteX0" fmla="*/ 550523 w 1279351"/>
              <a:gd name="connsiteY0" fmla="*/ 0 h 990600"/>
              <a:gd name="connsiteX1" fmla="*/ 9351 w 1279351"/>
              <a:gd name="connsiteY1" fmla="*/ 546100 h 990600"/>
              <a:gd name="connsiteX2" fmla="*/ 1279351 w 1279351"/>
              <a:gd name="connsiteY2" fmla="*/ 990600 h 990600"/>
              <a:gd name="connsiteX0" fmla="*/ 770335 w 1281007"/>
              <a:gd name="connsiteY0" fmla="*/ 0 h 1001232"/>
              <a:gd name="connsiteX1" fmla="*/ 11007 w 1281007"/>
              <a:gd name="connsiteY1" fmla="*/ 556732 h 1001232"/>
              <a:gd name="connsiteX2" fmla="*/ 1281007 w 1281007"/>
              <a:gd name="connsiteY2" fmla="*/ 1001232 h 1001232"/>
              <a:gd name="connsiteX0" fmla="*/ 759439 w 1270111"/>
              <a:gd name="connsiteY0" fmla="*/ 0 h 1001232"/>
              <a:gd name="connsiteX1" fmla="*/ 111 w 1270111"/>
              <a:gd name="connsiteY1" fmla="*/ 556732 h 1001232"/>
              <a:gd name="connsiteX2" fmla="*/ 1270111 w 1270111"/>
              <a:gd name="connsiteY2" fmla="*/ 1001232 h 1001232"/>
              <a:gd name="connsiteX0" fmla="*/ 844381 w 1277140"/>
              <a:gd name="connsiteY0" fmla="*/ 0 h 1001232"/>
              <a:gd name="connsiteX1" fmla="*/ 7140 w 1277140"/>
              <a:gd name="connsiteY1" fmla="*/ 556732 h 1001232"/>
              <a:gd name="connsiteX2" fmla="*/ 1277140 w 1277140"/>
              <a:gd name="connsiteY2" fmla="*/ 1001232 h 1001232"/>
              <a:gd name="connsiteX0" fmla="*/ 850758 w 1283517"/>
              <a:gd name="connsiteY0" fmla="*/ 0 h 1001232"/>
              <a:gd name="connsiteX1" fmla="*/ 13517 w 1283517"/>
              <a:gd name="connsiteY1" fmla="*/ 556732 h 1001232"/>
              <a:gd name="connsiteX2" fmla="*/ 1283517 w 1283517"/>
              <a:gd name="connsiteY2" fmla="*/ 1001232 h 1001232"/>
              <a:gd name="connsiteX0" fmla="*/ 837694 w 1270453"/>
              <a:gd name="connsiteY0" fmla="*/ 0 h 1001232"/>
              <a:gd name="connsiteX1" fmla="*/ 453 w 1270453"/>
              <a:gd name="connsiteY1" fmla="*/ 556732 h 1001232"/>
              <a:gd name="connsiteX2" fmla="*/ 1270453 w 1270453"/>
              <a:gd name="connsiteY2" fmla="*/ 1001232 h 1001232"/>
              <a:gd name="connsiteX0" fmla="*/ 865340 w 1578585"/>
              <a:gd name="connsiteY0" fmla="*/ 0 h 1075659"/>
              <a:gd name="connsiteX1" fmla="*/ 28099 w 1578585"/>
              <a:gd name="connsiteY1" fmla="*/ 556732 h 1075659"/>
              <a:gd name="connsiteX2" fmla="*/ 1578585 w 1578585"/>
              <a:gd name="connsiteY2" fmla="*/ 1075659 h 1075659"/>
              <a:gd name="connsiteX0" fmla="*/ 865340 w 1578585"/>
              <a:gd name="connsiteY0" fmla="*/ 0 h 1075659"/>
              <a:gd name="connsiteX1" fmla="*/ 28099 w 1578585"/>
              <a:gd name="connsiteY1" fmla="*/ 556732 h 1075659"/>
              <a:gd name="connsiteX2" fmla="*/ 1578585 w 1578585"/>
              <a:gd name="connsiteY2" fmla="*/ 1075659 h 1075659"/>
            </a:gdLst>
            <a:ahLst/>
            <a:cxnLst>
              <a:cxn ang="0">
                <a:pos x="connsiteX0" y="connsiteY0"/>
              </a:cxn>
              <a:cxn ang="0">
                <a:pos x="connsiteX1" y="connsiteY1"/>
              </a:cxn>
              <a:cxn ang="0">
                <a:pos x="connsiteX2" y="connsiteY2"/>
              </a:cxn>
            </a:cxnLst>
            <a:rect l="l" t="t" r="r" b="b"/>
            <a:pathLst>
              <a:path w="1578585" h="1075659">
                <a:moveTo>
                  <a:pt x="865340" y="0"/>
                </a:moveTo>
                <a:cubicBezTo>
                  <a:pt x="163638" y="15727"/>
                  <a:pt x="-90775" y="377456"/>
                  <a:pt x="28099" y="556732"/>
                </a:cubicBezTo>
                <a:cubicBezTo>
                  <a:pt x="146973" y="736008"/>
                  <a:pt x="438844" y="1021967"/>
                  <a:pt x="1578585" y="1075659"/>
                </a:cubicBezTo>
              </a:path>
            </a:pathLst>
          </a:custGeom>
          <a:noFill/>
          <a:ln w="28575" cap="flat" cmpd="sng" algn="ctr">
            <a:solidFill>
              <a:schemeClr val="accent3">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15" name="TextBox 14"/>
          <p:cNvSpPr txBox="1"/>
          <p:nvPr/>
        </p:nvSpPr>
        <p:spPr>
          <a:xfrm>
            <a:off x="596900" y="4082053"/>
            <a:ext cx="5041900" cy="677108"/>
          </a:xfrm>
          <a:prstGeom prst="rect">
            <a:avLst/>
          </a:prstGeom>
          <a:noFill/>
        </p:spPr>
        <p:txBody>
          <a:bodyPr wrap="square" rtlCol="0">
            <a:spAutoFit/>
          </a:bodyPr>
          <a:lstStyle/>
          <a:p>
            <a:pPr marL="574675" lvl="1" indent="-233363">
              <a:buFont typeface="Wingdings" panose="05000000000000000000" pitchFamily="2" charset="2"/>
              <a:buChar char="§"/>
            </a:pPr>
            <a:r>
              <a:rPr lang="en-US" sz="1400" dirty="0" smtClean="0">
                <a:latin typeface="Arvo" panose="02000000000000000000" pitchFamily="2" charset="0"/>
              </a:rPr>
              <a:t>Education expenses from non-degree courses</a:t>
            </a:r>
          </a:p>
          <a:p>
            <a:pPr lvl="2" indent="-223838">
              <a:buSzPct val="60000"/>
              <a:buFont typeface="Wingdings" panose="05000000000000000000" pitchFamily="2" charset="2"/>
              <a:buChar char="§"/>
            </a:pPr>
            <a:r>
              <a:rPr lang="en-US" sz="1200" dirty="0" smtClean="0">
                <a:latin typeface="Arvo" panose="02000000000000000000" pitchFamily="2" charset="0"/>
              </a:rPr>
              <a:t>Continuing Education</a:t>
            </a:r>
          </a:p>
          <a:p>
            <a:pPr lvl="2" indent="-223838">
              <a:buSzPct val="60000"/>
              <a:buFont typeface="Wingdings" panose="05000000000000000000" pitchFamily="2" charset="2"/>
              <a:buChar char="§"/>
            </a:pPr>
            <a:r>
              <a:rPr lang="en-US" sz="1200" dirty="0" smtClean="0">
                <a:latin typeface="Arvo" panose="02000000000000000000" pitchFamily="2" charset="0"/>
              </a:rPr>
              <a:t>Other additional costs</a:t>
            </a:r>
          </a:p>
        </p:txBody>
      </p:sp>
      <p:sp>
        <p:nvSpPr>
          <p:cNvPr id="18" name="TextBox 17"/>
          <p:cNvSpPr txBox="1"/>
          <p:nvPr/>
        </p:nvSpPr>
        <p:spPr>
          <a:xfrm>
            <a:off x="580951" y="4943107"/>
            <a:ext cx="5041900" cy="1046440"/>
          </a:xfrm>
          <a:prstGeom prst="rect">
            <a:avLst/>
          </a:prstGeom>
          <a:noFill/>
        </p:spPr>
        <p:txBody>
          <a:bodyPr wrap="square" rtlCol="0">
            <a:spAutoFit/>
          </a:bodyPr>
          <a:lstStyle/>
          <a:p>
            <a:pPr marL="574675" lvl="1" indent="-233363">
              <a:buFont typeface="Wingdings" panose="05000000000000000000" pitchFamily="2" charset="2"/>
              <a:buChar char="§"/>
            </a:pPr>
            <a:r>
              <a:rPr lang="en-US" sz="1400" dirty="0" smtClean="0">
                <a:latin typeface="Arvo" panose="02000000000000000000" pitchFamily="2" charset="0"/>
              </a:rPr>
              <a:t>Courses or trainings authorized under the GI Bill</a:t>
            </a:r>
          </a:p>
          <a:p>
            <a:pPr lvl="2" indent="-223838">
              <a:buSzPct val="60000"/>
              <a:buFont typeface="Wingdings" panose="05000000000000000000" pitchFamily="2" charset="2"/>
              <a:buChar char="§"/>
            </a:pPr>
            <a:r>
              <a:rPr lang="en-US" sz="1200" dirty="0" smtClean="0">
                <a:latin typeface="Arvo" panose="02000000000000000000" pitchFamily="2" charset="0"/>
              </a:rPr>
              <a:t>All expenses are verified by a VA-approved Certifying Official</a:t>
            </a:r>
          </a:p>
          <a:p>
            <a:pPr lvl="2" indent="-223838">
              <a:buSzPct val="60000"/>
              <a:buFont typeface="Wingdings" panose="05000000000000000000" pitchFamily="2" charset="2"/>
              <a:buChar char="§"/>
            </a:pPr>
            <a:r>
              <a:rPr lang="en-US" sz="1200" dirty="0" smtClean="0">
                <a:latin typeface="Arvo" panose="02000000000000000000" pitchFamily="2" charset="0"/>
              </a:rPr>
              <a:t>You must have veteran status if your award was earned after 12/23/2011</a:t>
            </a:r>
          </a:p>
        </p:txBody>
      </p:sp>
      <p:sp>
        <p:nvSpPr>
          <p:cNvPr id="19" name="Rectangle 18"/>
          <p:cNvSpPr/>
          <p:nvPr/>
        </p:nvSpPr>
        <p:spPr>
          <a:xfrm>
            <a:off x="609600" y="2667000"/>
            <a:ext cx="4572000" cy="1231106"/>
          </a:xfrm>
          <a:prstGeom prst="rect">
            <a:avLst/>
          </a:prstGeom>
        </p:spPr>
        <p:txBody>
          <a:bodyPr>
            <a:spAutoFit/>
          </a:bodyPr>
          <a:lstStyle/>
          <a:p>
            <a:pPr marL="574675" lvl="1" indent="-233363">
              <a:buFont typeface="Wingdings" panose="05000000000000000000" pitchFamily="2" charset="2"/>
              <a:buChar char="§"/>
            </a:pPr>
            <a:r>
              <a:rPr lang="en-US" sz="1400" dirty="0">
                <a:latin typeface="Arvo" panose="02000000000000000000" pitchFamily="2" charset="0"/>
              </a:rPr>
              <a:t>Cost of Attendance (COA)</a:t>
            </a:r>
          </a:p>
          <a:p>
            <a:pPr lvl="2" indent="-222250">
              <a:buSzPct val="60000"/>
              <a:buFont typeface="Wingdings" panose="05000000000000000000" pitchFamily="2" charset="2"/>
              <a:buChar char="§"/>
            </a:pPr>
            <a:r>
              <a:rPr lang="en-US" sz="1200" dirty="0">
                <a:latin typeface="Arvo" panose="02000000000000000000" pitchFamily="2" charset="0"/>
              </a:rPr>
              <a:t>Tuition</a:t>
            </a:r>
          </a:p>
          <a:p>
            <a:pPr lvl="2" indent="-222250">
              <a:buSzPct val="60000"/>
              <a:buFont typeface="Wingdings" panose="05000000000000000000" pitchFamily="2" charset="2"/>
              <a:buChar char="§"/>
            </a:pPr>
            <a:r>
              <a:rPr lang="en-US" sz="1200" dirty="0">
                <a:latin typeface="Arvo" panose="02000000000000000000" pitchFamily="2" charset="0"/>
              </a:rPr>
              <a:t>Books &amp; Supplies</a:t>
            </a:r>
          </a:p>
          <a:p>
            <a:pPr lvl="2" indent="-222250">
              <a:buSzPct val="60000"/>
              <a:buFont typeface="Wingdings" panose="05000000000000000000" pitchFamily="2" charset="2"/>
              <a:buChar char="§"/>
            </a:pPr>
            <a:r>
              <a:rPr lang="en-US" sz="1200" dirty="0">
                <a:latin typeface="Arvo" panose="02000000000000000000" pitchFamily="2" charset="0"/>
              </a:rPr>
              <a:t>Transportation</a:t>
            </a:r>
          </a:p>
          <a:p>
            <a:pPr lvl="2" indent="-222250">
              <a:buSzPct val="60000"/>
              <a:buFont typeface="Wingdings" panose="05000000000000000000" pitchFamily="2" charset="2"/>
              <a:buChar char="§"/>
            </a:pPr>
            <a:r>
              <a:rPr lang="en-US" sz="1200" dirty="0">
                <a:latin typeface="Arvo" panose="02000000000000000000" pitchFamily="2" charset="0"/>
              </a:rPr>
              <a:t>Room &amp; Board</a:t>
            </a:r>
          </a:p>
          <a:p>
            <a:pPr lvl="2" indent="-222250">
              <a:buSzPct val="60000"/>
              <a:buFont typeface="Wingdings" panose="05000000000000000000" pitchFamily="2" charset="2"/>
              <a:buChar char="§"/>
            </a:pPr>
            <a:r>
              <a:rPr lang="en-US" sz="1200" dirty="0">
                <a:latin typeface="Arvo" panose="02000000000000000000" pitchFamily="2" charset="0"/>
              </a:rPr>
              <a:t>Other similar costs</a:t>
            </a:r>
          </a:p>
        </p:txBody>
      </p:sp>
      <p:sp>
        <p:nvSpPr>
          <p:cNvPr id="20" name="Rectangle 19"/>
          <p:cNvSpPr/>
          <p:nvPr/>
        </p:nvSpPr>
        <p:spPr bwMode="auto">
          <a:xfrm>
            <a:off x="5791200" y="4571999"/>
            <a:ext cx="3048000" cy="1347182"/>
          </a:xfrm>
          <a:prstGeom prst="rect">
            <a:avLst/>
          </a:prstGeom>
          <a:noFill/>
          <a:ln w="19050" cap="flat" cmpd="sng" algn="ctr">
            <a:solidFill>
              <a:schemeClr val="accent3">
                <a:lumMod val="75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21" name="TextBox 20"/>
          <p:cNvSpPr txBox="1"/>
          <p:nvPr/>
        </p:nvSpPr>
        <p:spPr>
          <a:xfrm>
            <a:off x="5791200" y="5989547"/>
            <a:ext cx="3048000" cy="769441"/>
          </a:xfrm>
          <a:prstGeom prst="rect">
            <a:avLst/>
          </a:prstGeom>
          <a:noFill/>
        </p:spPr>
        <p:txBody>
          <a:bodyPr wrap="square" rtlCol="0">
            <a:spAutoFit/>
          </a:bodyPr>
          <a:lstStyle/>
          <a:p>
            <a:pPr marL="53975"/>
            <a:r>
              <a:rPr lang="en-US" sz="1100" dirty="0" smtClean="0">
                <a:solidFill>
                  <a:schemeClr val="tx1">
                    <a:lumMod val="50000"/>
                    <a:lumOff val="50000"/>
                  </a:schemeClr>
                </a:solidFill>
                <a:latin typeface="Arvo" panose="02000000000000000000" pitchFamily="2" charset="0"/>
              </a:rPr>
              <a:t>Only Title IV schools may accept AmeriCorps education awards as payment. All schools participating in ICAP are Title IV schools.</a:t>
            </a:r>
            <a:endParaRPr lang="en-US" sz="1100" dirty="0">
              <a:solidFill>
                <a:schemeClr val="tx1">
                  <a:lumMod val="50000"/>
                  <a:lumOff val="50000"/>
                </a:schemeClr>
              </a:solidFill>
              <a:latin typeface="Arvo" panose="02000000000000000000" pitchFamily="2" charset="0"/>
            </a:endParaRPr>
          </a:p>
        </p:txBody>
      </p:sp>
    </p:spTree>
    <p:extLst>
      <p:ext uri="{BB962C8B-B14F-4D97-AF65-F5344CB8AC3E}">
        <p14:creationId xmlns:p14="http://schemas.microsoft.com/office/powerpoint/2010/main" val="1752769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304800"/>
            <a:ext cx="3048000" cy="707886"/>
          </a:xfrm>
          <a:prstGeom prst="rect">
            <a:avLst/>
          </a:prstGeom>
          <a:noFill/>
        </p:spPr>
        <p:txBody>
          <a:bodyPr wrap="square" rtlCol="0">
            <a:spAutoFit/>
          </a:bodyPr>
          <a:lstStyle/>
          <a:p>
            <a:pPr>
              <a:spcAft>
                <a:spcPts val="1200"/>
              </a:spcAft>
            </a:pPr>
            <a:r>
              <a:rPr lang="en-US" sz="4000" dirty="0" smtClean="0">
                <a:solidFill>
                  <a:schemeClr val="tx1">
                    <a:lumMod val="65000"/>
                    <a:lumOff val="35000"/>
                  </a:schemeClr>
                </a:solidFill>
                <a:latin typeface="Arvo" panose="02000000000000000000" pitchFamily="2" charset="0"/>
              </a:rPr>
              <a:t>Ed Award</a:t>
            </a:r>
          </a:p>
        </p:txBody>
      </p:sp>
      <p:grpSp>
        <p:nvGrpSpPr>
          <p:cNvPr id="38" name="Group 37"/>
          <p:cNvGrpSpPr/>
          <p:nvPr/>
        </p:nvGrpSpPr>
        <p:grpSpPr>
          <a:xfrm>
            <a:off x="596900" y="1271081"/>
            <a:ext cx="4889500" cy="1472119"/>
            <a:chOff x="596900" y="1764197"/>
            <a:chExt cx="4889500" cy="1472119"/>
          </a:xfrm>
        </p:grpSpPr>
        <p:sp>
          <p:nvSpPr>
            <p:cNvPr id="4" name="TextBox 3"/>
            <p:cNvSpPr txBox="1"/>
            <p:nvPr/>
          </p:nvSpPr>
          <p:spPr>
            <a:xfrm>
              <a:off x="596900" y="1764197"/>
              <a:ext cx="4889500" cy="523220"/>
            </a:xfrm>
            <a:prstGeom prst="rect">
              <a:avLst/>
            </a:prstGeom>
            <a:noFill/>
          </p:spPr>
          <p:txBody>
            <a:bodyPr wrap="square" rtlCol="0">
              <a:spAutoFit/>
            </a:bodyPr>
            <a:lstStyle/>
            <a:p>
              <a:r>
                <a:rPr lang="en-US" sz="1400" b="1" dirty="0" smtClean="0">
                  <a:latin typeface="Arvo" panose="02000000000000000000" pitchFamily="2" charset="0"/>
                </a:rPr>
                <a:t>Individuals can earn a maximum of two full education awards in their lifetime</a:t>
              </a:r>
              <a:endParaRPr lang="en-US" sz="1400" b="1" dirty="0">
                <a:latin typeface="Arvo" panose="02000000000000000000" pitchFamily="2" charset="0"/>
              </a:endParaRPr>
            </a:p>
          </p:txBody>
        </p:sp>
        <p:grpSp>
          <p:nvGrpSpPr>
            <p:cNvPr id="29" name="Group 28"/>
            <p:cNvGrpSpPr/>
            <p:nvPr/>
          </p:nvGrpSpPr>
          <p:grpSpPr>
            <a:xfrm>
              <a:off x="762000" y="2297597"/>
              <a:ext cx="4617040" cy="938719"/>
              <a:chOff x="762000" y="2297597"/>
              <a:chExt cx="4617040" cy="938719"/>
            </a:xfrm>
          </p:grpSpPr>
          <p:sp>
            <p:nvSpPr>
              <p:cNvPr id="9" name="TextBox 8"/>
              <p:cNvSpPr txBox="1"/>
              <p:nvPr/>
            </p:nvSpPr>
            <p:spPr>
              <a:xfrm>
                <a:off x="762000" y="2297597"/>
                <a:ext cx="1447800" cy="938719"/>
              </a:xfrm>
              <a:prstGeom prst="rect">
                <a:avLst/>
              </a:prstGeom>
              <a:noFill/>
            </p:spPr>
            <p:txBody>
              <a:bodyPr wrap="square" rtlCol="0">
                <a:spAutoFit/>
              </a:bodyPr>
              <a:lstStyle/>
              <a:p>
                <a:r>
                  <a:rPr lang="en-US" sz="1100" dirty="0" smtClean="0">
                    <a:latin typeface="Arvo" panose="02000000000000000000" pitchFamily="2" charset="0"/>
                  </a:rPr>
                  <a:t>You may earn up to 2 full time </a:t>
                </a:r>
              </a:p>
              <a:p>
                <a:r>
                  <a:rPr lang="en-US" sz="1100" dirty="0" smtClean="0">
                    <a:latin typeface="Arvo" panose="02000000000000000000" pitchFamily="2" charset="0"/>
                  </a:rPr>
                  <a:t>education awards or four total awards. </a:t>
                </a:r>
              </a:p>
            </p:txBody>
          </p:sp>
          <p:sp>
            <p:nvSpPr>
              <p:cNvPr id="16" name="TextBox 15"/>
              <p:cNvSpPr txBox="1"/>
              <p:nvPr/>
            </p:nvSpPr>
            <p:spPr>
              <a:xfrm>
                <a:off x="2295229" y="2297597"/>
                <a:ext cx="1486786" cy="938719"/>
              </a:xfrm>
              <a:prstGeom prst="rect">
                <a:avLst/>
              </a:prstGeom>
              <a:noFill/>
            </p:spPr>
            <p:txBody>
              <a:bodyPr wrap="square" numCol="1" rtlCol="0">
                <a:spAutoFit/>
              </a:bodyPr>
              <a:lstStyle/>
              <a:p>
                <a:r>
                  <a:rPr lang="en-US" sz="1100" dirty="0" smtClean="0">
                    <a:latin typeface="Arvo" panose="02000000000000000000" pitchFamily="2" charset="0"/>
                  </a:rPr>
                  <a:t>One 300 hour award is approximately one-fifth of a full AmeriCorps term. </a:t>
                </a:r>
              </a:p>
            </p:txBody>
          </p:sp>
          <p:sp>
            <p:nvSpPr>
              <p:cNvPr id="20" name="TextBox 19"/>
              <p:cNvSpPr txBox="1"/>
              <p:nvPr/>
            </p:nvSpPr>
            <p:spPr>
              <a:xfrm>
                <a:off x="3855040" y="2297597"/>
                <a:ext cx="1524000" cy="938719"/>
              </a:xfrm>
              <a:prstGeom prst="rect">
                <a:avLst/>
              </a:prstGeom>
              <a:noFill/>
            </p:spPr>
            <p:txBody>
              <a:bodyPr wrap="square" numCol="1" rtlCol="0">
                <a:spAutoFit/>
              </a:bodyPr>
              <a:lstStyle/>
              <a:p>
                <a:r>
                  <a:rPr lang="en-US" sz="1100" dirty="0" smtClean="0">
                    <a:latin typeface="Arvo" panose="02000000000000000000" pitchFamily="2" charset="0"/>
                  </a:rPr>
                  <a:t>One 450 hour award is approximately one-quarter of a full AmeriCorps term.</a:t>
                </a:r>
              </a:p>
            </p:txBody>
          </p:sp>
          <p:cxnSp>
            <p:nvCxnSpPr>
              <p:cNvPr id="21" name="Straight Connector 20"/>
              <p:cNvCxnSpPr/>
              <p:nvPr/>
            </p:nvCxnSpPr>
            <p:spPr bwMode="auto">
              <a:xfrm flipV="1">
                <a:off x="2246312" y="2438400"/>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5" name="Straight Connector 24"/>
              <p:cNvCxnSpPr/>
              <p:nvPr/>
            </p:nvCxnSpPr>
            <p:spPr bwMode="auto">
              <a:xfrm flipV="1">
                <a:off x="3818527" y="2438400"/>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grpSp>
        <p:nvGrpSpPr>
          <p:cNvPr id="37" name="Group 36"/>
          <p:cNvGrpSpPr/>
          <p:nvPr/>
        </p:nvGrpSpPr>
        <p:grpSpPr>
          <a:xfrm>
            <a:off x="596900" y="4688927"/>
            <a:ext cx="5029495" cy="1940473"/>
            <a:chOff x="596900" y="3439180"/>
            <a:chExt cx="5029495" cy="1940473"/>
          </a:xfrm>
        </p:grpSpPr>
        <p:sp>
          <p:nvSpPr>
            <p:cNvPr id="7" name="Rectangle 6"/>
            <p:cNvSpPr/>
            <p:nvPr/>
          </p:nvSpPr>
          <p:spPr>
            <a:xfrm>
              <a:off x="596900" y="3439180"/>
              <a:ext cx="5029495" cy="738664"/>
            </a:xfrm>
            <a:prstGeom prst="rect">
              <a:avLst/>
            </a:prstGeom>
          </p:spPr>
          <p:txBody>
            <a:bodyPr wrap="square">
              <a:spAutoFit/>
            </a:bodyPr>
            <a:lstStyle/>
            <a:p>
              <a:r>
                <a:rPr lang="en-US" sz="1400" b="1" dirty="0" smtClean="0">
                  <a:latin typeface="Arvo" panose="02000000000000000000" pitchFamily="2" charset="0"/>
                </a:rPr>
                <a:t>You must complete all of the ICAP requirements INCLUDING your minimum service hours in order to receive </a:t>
              </a:r>
              <a:r>
                <a:rPr lang="en-US" sz="1400" b="1" dirty="0">
                  <a:latin typeface="Arvo" panose="02000000000000000000" pitchFamily="2" charset="0"/>
                </a:rPr>
                <a:t>your education award</a:t>
              </a:r>
            </a:p>
          </p:txBody>
        </p:sp>
        <p:grpSp>
          <p:nvGrpSpPr>
            <p:cNvPr id="36" name="Group 35"/>
            <p:cNvGrpSpPr/>
            <p:nvPr/>
          </p:nvGrpSpPr>
          <p:grpSpPr>
            <a:xfrm>
              <a:off x="793160" y="4271657"/>
              <a:ext cx="4617040" cy="1107996"/>
              <a:chOff x="793160" y="4347857"/>
              <a:chExt cx="4617040" cy="1107996"/>
            </a:xfrm>
          </p:grpSpPr>
          <p:sp>
            <p:nvSpPr>
              <p:cNvPr id="31" name="TextBox 30"/>
              <p:cNvSpPr txBox="1"/>
              <p:nvPr/>
            </p:nvSpPr>
            <p:spPr>
              <a:xfrm>
                <a:off x="793160" y="4351839"/>
                <a:ext cx="1447800" cy="938719"/>
              </a:xfrm>
              <a:prstGeom prst="rect">
                <a:avLst/>
              </a:prstGeom>
              <a:noFill/>
            </p:spPr>
            <p:txBody>
              <a:bodyPr wrap="square" rtlCol="0">
                <a:spAutoFit/>
              </a:bodyPr>
              <a:lstStyle/>
              <a:p>
                <a:r>
                  <a:rPr lang="en-US" sz="1100" dirty="0" smtClean="0">
                    <a:latin typeface="Arvo" panose="02000000000000000000" pitchFamily="2" charset="0"/>
                  </a:rPr>
                  <a:t>You must complete all required trainings in order to earn your award.</a:t>
                </a:r>
              </a:p>
            </p:txBody>
          </p:sp>
          <p:sp>
            <p:nvSpPr>
              <p:cNvPr id="32" name="TextBox 31"/>
              <p:cNvSpPr txBox="1"/>
              <p:nvPr/>
            </p:nvSpPr>
            <p:spPr>
              <a:xfrm>
                <a:off x="2326389" y="4347857"/>
                <a:ext cx="1486786" cy="1107996"/>
              </a:xfrm>
              <a:prstGeom prst="rect">
                <a:avLst/>
              </a:prstGeom>
              <a:noFill/>
            </p:spPr>
            <p:txBody>
              <a:bodyPr wrap="square" numCol="1" rtlCol="0">
                <a:spAutoFit/>
              </a:bodyPr>
              <a:lstStyle/>
              <a:p>
                <a:r>
                  <a:rPr lang="en-US" sz="1100" dirty="0" smtClean="0">
                    <a:latin typeface="Arvo" panose="02000000000000000000" pitchFamily="2" charset="0"/>
                  </a:rPr>
                  <a:t>You must complete the required exit paperwork and turn it into your supervisor</a:t>
                </a:r>
              </a:p>
            </p:txBody>
          </p:sp>
          <p:sp>
            <p:nvSpPr>
              <p:cNvPr id="33" name="TextBox 32"/>
              <p:cNvSpPr txBox="1"/>
              <p:nvPr/>
            </p:nvSpPr>
            <p:spPr>
              <a:xfrm>
                <a:off x="3886200" y="4351839"/>
                <a:ext cx="1524000" cy="769441"/>
              </a:xfrm>
              <a:prstGeom prst="rect">
                <a:avLst/>
              </a:prstGeom>
              <a:noFill/>
            </p:spPr>
            <p:txBody>
              <a:bodyPr wrap="square" numCol="1" rtlCol="0">
                <a:spAutoFit/>
              </a:bodyPr>
              <a:lstStyle/>
              <a:p>
                <a:r>
                  <a:rPr lang="en-US" sz="1100" dirty="0" smtClean="0">
                    <a:latin typeface="Arvo" panose="02000000000000000000" pitchFamily="2" charset="0"/>
                  </a:rPr>
                  <a:t>You may serve over your minimum service hours! It’s encouraged! </a:t>
                </a:r>
              </a:p>
            </p:txBody>
          </p:sp>
          <p:cxnSp>
            <p:nvCxnSpPr>
              <p:cNvPr id="34" name="Straight Connector 33"/>
              <p:cNvCxnSpPr/>
              <p:nvPr/>
            </p:nvCxnSpPr>
            <p:spPr bwMode="auto">
              <a:xfrm flipV="1">
                <a:off x="2277472" y="4478298"/>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 name="Straight Connector 34"/>
              <p:cNvCxnSpPr/>
              <p:nvPr/>
            </p:nvCxnSpPr>
            <p:spPr bwMode="auto">
              <a:xfrm flipV="1">
                <a:off x="3849687" y="4478298"/>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grpSp>
        <p:nvGrpSpPr>
          <p:cNvPr id="48" name="Group 47"/>
          <p:cNvGrpSpPr/>
          <p:nvPr/>
        </p:nvGrpSpPr>
        <p:grpSpPr>
          <a:xfrm>
            <a:off x="596900" y="2887172"/>
            <a:ext cx="5029495" cy="1657782"/>
            <a:chOff x="596900" y="3194072"/>
            <a:chExt cx="5029495" cy="1657782"/>
          </a:xfrm>
        </p:grpSpPr>
        <p:sp>
          <p:nvSpPr>
            <p:cNvPr id="41" name="Rectangle 40"/>
            <p:cNvSpPr/>
            <p:nvPr/>
          </p:nvSpPr>
          <p:spPr>
            <a:xfrm>
              <a:off x="596900" y="3194072"/>
              <a:ext cx="5029495" cy="523220"/>
            </a:xfrm>
            <a:prstGeom prst="rect">
              <a:avLst/>
            </a:prstGeom>
          </p:spPr>
          <p:txBody>
            <a:bodyPr wrap="square">
              <a:spAutoFit/>
            </a:bodyPr>
            <a:lstStyle/>
            <a:p>
              <a:r>
                <a:rPr lang="en-US" sz="1400" b="1" dirty="0" smtClean="0">
                  <a:latin typeface="Arvo" panose="02000000000000000000" pitchFamily="2" charset="0"/>
                </a:rPr>
                <a:t>You must use your entire education award within seven years or you will lose it!</a:t>
              </a:r>
              <a:endParaRPr lang="en-US" sz="1400" b="1" dirty="0">
                <a:latin typeface="Arvo" panose="02000000000000000000" pitchFamily="2" charset="0"/>
              </a:endParaRPr>
            </a:p>
          </p:txBody>
        </p:sp>
        <p:grpSp>
          <p:nvGrpSpPr>
            <p:cNvPr id="42" name="Group 41"/>
            <p:cNvGrpSpPr/>
            <p:nvPr/>
          </p:nvGrpSpPr>
          <p:grpSpPr>
            <a:xfrm>
              <a:off x="793160" y="3743858"/>
              <a:ext cx="4617040" cy="1107996"/>
              <a:chOff x="793160" y="4351839"/>
              <a:chExt cx="4617040" cy="1107996"/>
            </a:xfrm>
          </p:grpSpPr>
          <p:sp>
            <p:nvSpPr>
              <p:cNvPr id="43" name="TextBox 42"/>
              <p:cNvSpPr txBox="1"/>
              <p:nvPr/>
            </p:nvSpPr>
            <p:spPr>
              <a:xfrm>
                <a:off x="793160" y="4351839"/>
                <a:ext cx="1447800" cy="938719"/>
              </a:xfrm>
              <a:prstGeom prst="rect">
                <a:avLst/>
              </a:prstGeom>
              <a:noFill/>
            </p:spPr>
            <p:txBody>
              <a:bodyPr wrap="square" rtlCol="0">
                <a:spAutoFit/>
              </a:bodyPr>
              <a:lstStyle/>
              <a:p>
                <a:r>
                  <a:rPr lang="en-US" sz="1100" dirty="0" smtClean="0">
                    <a:latin typeface="Arvo" panose="02000000000000000000" pitchFamily="2" charset="0"/>
                  </a:rPr>
                  <a:t>You can apply for an extension if you have compelling circumstances.</a:t>
                </a:r>
              </a:p>
            </p:txBody>
          </p:sp>
          <p:sp>
            <p:nvSpPr>
              <p:cNvPr id="44" name="TextBox 43"/>
              <p:cNvSpPr txBox="1"/>
              <p:nvPr/>
            </p:nvSpPr>
            <p:spPr>
              <a:xfrm>
                <a:off x="2326389" y="4351839"/>
                <a:ext cx="1486786" cy="1107996"/>
              </a:xfrm>
              <a:prstGeom prst="rect">
                <a:avLst/>
              </a:prstGeom>
              <a:noFill/>
            </p:spPr>
            <p:txBody>
              <a:bodyPr wrap="square" numCol="1" rtlCol="0">
                <a:spAutoFit/>
              </a:bodyPr>
              <a:lstStyle/>
              <a:p>
                <a:r>
                  <a:rPr lang="en-US" sz="1100" dirty="0" smtClean="0">
                    <a:latin typeface="Arvo" panose="02000000000000000000" pitchFamily="2" charset="0"/>
                  </a:rPr>
                  <a:t>Call the National Service Trust at 1-888-507-5962 for more information on how to use your award.</a:t>
                </a:r>
              </a:p>
            </p:txBody>
          </p:sp>
          <p:sp>
            <p:nvSpPr>
              <p:cNvPr id="45" name="TextBox 44"/>
              <p:cNvSpPr txBox="1"/>
              <p:nvPr/>
            </p:nvSpPr>
            <p:spPr>
              <a:xfrm>
                <a:off x="3886200" y="4351839"/>
                <a:ext cx="1524000" cy="769441"/>
              </a:xfrm>
              <a:prstGeom prst="rect">
                <a:avLst/>
              </a:prstGeom>
              <a:noFill/>
            </p:spPr>
            <p:txBody>
              <a:bodyPr wrap="square" numCol="1" rtlCol="0">
                <a:spAutoFit/>
              </a:bodyPr>
              <a:lstStyle/>
              <a:p>
                <a:r>
                  <a:rPr lang="en-US" sz="1100" dirty="0" smtClean="0">
                    <a:latin typeface="Arvo" panose="02000000000000000000" pitchFamily="2" charset="0"/>
                  </a:rPr>
                  <a:t>You must request the extension BEFORE the expiration date.</a:t>
                </a:r>
              </a:p>
            </p:txBody>
          </p:sp>
          <p:cxnSp>
            <p:nvCxnSpPr>
              <p:cNvPr id="46" name="Straight Connector 45"/>
              <p:cNvCxnSpPr/>
              <p:nvPr/>
            </p:nvCxnSpPr>
            <p:spPr bwMode="auto">
              <a:xfrm flipV="1">
                <a:off x="2277472" y="4478298"/>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7" name="Straight Connector 46"/>
              <p:cNvCxnSpPr/>
              <p:nvPr/>
            </p:nvCxnSpPr>
            <p:spPr bwMode="auto">
              <a:xfrm flipV="1">
                <a:off x="3849687" y="4478298"/>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sp>
        <p:nvSpPr>
          <p:cNvPr id="49" name="TextBox 48"/>
          <p:cNvSpPr txBox="1"/>
          <p:nvPr/>
        </p:nvSpPr>
        <p:spPr>
          <a:xfrm>
            <a:off x="5791200" y="1465927"/>
            <a:ext cx="3048000" cy="1277273"/>
          </a:xfrm>
          <a:prstGeom prst="rect">
            <a:avLst/>
          </a:prstGeom>
          <a:noFill/>
        </p:spPr>
        <p:txBody>
          <a:bodyPr wrap="square" rtlCol="0">
            <a:spAutoFit/>
          </a:bodyPr>
          <a:lstStyle/>
          <a:p>
            <a:r>
              <a:rPr lang="en-US" sz="1100" b="1" dirty="0" smtClean="0">
                <a:solidFill>
                  <a:schemeClr val="tx1">
                    <a:lumMod val="50000"/>
                    <a:lumOff val="50000"/>
                  </a:schemeClr>
                </a:solidFill>
                <a:latin typeface="Arvo" panose="02000000000000000000" pitchFamily="2" charset="0"/>
              </a:rPr>
              <a:t>AmeriCorps VISTA</a:t>
            </a:r>
          </a:p>
          <a:p>
            <a:endParaRPr lang="en-US" sz="1100" b="1" dirty="0" smtClean="0">
              <a:solidFill>
                <a:schemeClr val="tx1">
                  <a:lumMod val="50000"/>
                  <a:lumOff val="50000"/>
                </a:schemeClr>
              </a:solidFill>
              <a:latin typeface="Arvo" panose="02000000000000000000" pitchFamily="2" charset="0"/>
            </a:endParaRPr>
          </a:p>
          <a:p>
            <a:r>
              <a:rPr lang="en-US" sz="1100" dirty="0" smtClean="0">
                <a:solidFill>
                  <a:schemeClr val="tx1">
                    <a:lumMod val="50000"/>
                    <a:lumOff val="50000"/>
                  </a:schemeClr>
                </a:solidFill>
                <a:latin typeface="Arvo" panose="02000000000000000000" pitchFamily="2" charset="0"/>
              </a:rPr>
              <a:t>If you decide to continue your service with the AmeriCorps VISTA program and you have earned all of your education awards you may elect to earn a stipend of approximately $1,500 instead.</a:t>
            </a:r>
            <a:endParaRPr lang="en-US" sz="1100" dirty="0">
              <a:solidFill>
                <a:schemeClr val="tx1">
                  <a:lumMod val="50000"/>
                  <a:lumOff val="50000"/>
                </a:schemeClr>
              </a:solidFill>
              <a:latin typeface="Arvo" panose="02000000000000000000" pitchFamily="2" charset="0"/>
            </a:endParaRPr>
          </a:p>
        </p:txBody>
      </p:sp>
    </p:spTree>
    <p:extLst>
      <p:ext uri="{BB962C8B-B14F-4D97-AF65-F5344CB8AC3E}">
        <p14:creationId xmlns:p14="http://schemas.microsoft.com/office/powerpoint/2010/main" val="3078092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304800"/>
            <a:ext cx="3048000" cy="707886"/>
          </a:xfrm>
          <a:prstGeom prst="rect">
            <a:avLst/>
          </a:prstGeom>
          <a:noFill/>
        </p:spPr>
        <p:txBody>
          <a:bodyPr wrap="square" rtlCol="0">
            <a:spAutoFit/>
          </a:bodyPr>
          <a:lstStyle/>
          <a:p>
            <a:pPr>
              <a:spcAft>
                <a:spcPts val="1200"/>
              </a:spcAft>
            </a:pPr>
            <a:r>
              <a:rPr lang="en-US" sz="4000" dirty="0" smtClean="0">
                <a:solidFill>
                  <a:schemeClr val="tx1">
                    <a:lumMod val="65000"/>
                    <a:lumOff val="35000"/>
                  </a:schemeClr>
                </a:solidFill>
                <a:latin typeface="Arvo" panose="02000000000000000000" pitchFamily="2" charset="0"/>
              </a:rPr>
              <a:t>Ed Award</a:t>
            </a:r>
          </a:p>
        </p:txBody>
      </p:sp>
      <p:grpSp>
        <p:nvGrpSpPr>
          <p:cNvPr id="38" name="Group 37"/>
          <p:cNvGrpSpPr/>
          <p:nvPr/>
        </p:nvGrpSpPr>
        <p:grpSpPr>
          <a:xfrm>
            <a:off x="596900" y="1247697"/>
            <a:ext cx="4889500" cy="1726287"/>
            <a:chOff x="596900" y="1679306"/>
            <a:chExt cx="4889500" cy="1726287"/>
          </a:xfrm>
        </p:grpSpPr>
        <p:sp>
          <p:nvSpPr>
            <p:cNvPr id="4" name="TextBox 3"/>
            <p:cNvSpPr txBox="1"/>
            <p:nvPr/>
          </p:nvSpPr>
          <p:spPr>
            <a:xfrm>
              <a:off x="596900" y="1679306"/>
              <a:ext cx="4889500" cy="523220"/>
            </a:xfrm>
            <a:prstGeom prst="rect">
              <a:avLst/>
            </a:prstGeom>
            <a:noFill/>
          </p:spPr>
          <p:txBody>
            <a:bodyPr wrap="square" rtlCol="0">
              <a:spAutoFit/>
            </a:bodyPr>
            <a:lstStyle/>
            <a:p>
              <a:r>
                <a:rPr lang="en-US" sz="1400" b="1" dirty="0" smtClean="0">
                  <a:latin typeface="Arvo" panose="02000000000000000000" pitchFamily="2" charset="0"/>
                </a:rPr>
                <a:t>You can distribute your education award as much or as little at a time.</a:t>
              </a:r>
              <a:endParaRPr lang="en-US" sz="1400" b="1" dirty="0">
                <a:latin typeface="Arvo" panose="02000000000000000000" pitchFamily="2" charset="0"/>
              </a:endParaRPr>
            </a:p>
          </p:txBody>
        </p:sp>
        <p:grpSp>
          <p:nvGrpSpPr>
            <p:cNvPr id="29" name="Group 28"/>
            <p:cNvGrpSpPr/>
            <p:nvPr/>
          </p:nvGrpSpPr>
          <p:grpSpPr>
            <a:xfrm>
              <a:off x="762000" y="2297597"/>
              <a:ext cx="4617040" cy="1107996"/>
              <a:chOff x="762000" y="2297597"/>
              <a:chExt cx="4617040" cy="1107996"/>
            </a:xfrm>
          </p:grpSpPr>
          <p:sp>
            <p:nvSpPr>
              <p:cNvPr id="9" name="TextBox 8"/>
              <p:cNvSpPr txBox="1"/>
              <p:nvPr/>
            </p:nvSpPr>
            <p:spPr>
              <a:xfrm>
                <a:off x="762000" y="2297597"/>
                <a:ext cx="1447800" cy="769441"/>
              </a:xfrm>
              <a:prstGeom prst="rect">
                <a:avLst/>
              </a:prstGeom>
              <a:noFill/>
            </p:spPr>
            <p:txBody>
              <a:bodyPr wrap="square" rtlCol="0">
                <a:spAutoFit/>
              </a:bodyPr>
              <a:lstStyle/>
              <a:p>
                <a:r>
                  <a:rPr lang="en-US" sz="1100" dirty="0" smtClean="0">
                    <a:latin typeface="Arvo" panose="02000000000000000000" pitchFamily="2" charset="0"/>
                  </a:rPr>
                  <a:t>You can use your payments over the course of several years.</a:t>
                </a:r>
              </a:p>
            </p:txBody>
          </p:sp>
          <p:sp>
            <p:nvSpPr>
              <p:cNvPr id="16" name="TextBox 15"/>
              <p:cNvSpPr txBox="1"/>
              <p:nvPr/>
            </p:nvSpPr>
            <p:spPr>
              <a:xfrm>
                <a:off x="2295229" y="2297597"/>
                <a:ext cx="1486786" cy="1107996"/>
              </a:xfrm>
              <a:prstGeom prst="rect">
                <a:avLst/>
              </a:prstGeom>
              <a:noFill/>
            </p:spPr>
            <p:txBody>
              <a:bodyPr wrap="square" numCol="1" rtlCol="0">
                <a:spAutoFit/>
              </a:bodyPr>
              <a:lstStyle/>
              <a:p>
                <a:r>
                  <a:rPr lang="en-US" sz="1100" dirty="0" smtClean="0">
                    <a:latin typeface="Arvo" panose="02000000000000000000" pitchFamily="2" charset="0"/>
                  </a:rPr>
                  <a:t>You can pay for your tuition and your accrued student loan interest at the same time.</a:t>
                </a:r>
              </a:p>
            </p:txBody>
          </p:sp>
          <p:sp>
            <p:nvSpPr>
              <p:cNvPr id="20" name="TextBox 19"/>
              <p:cNvSpPr txBox="1"/>
              <p:nvPr/>
            </p:nvSpPr>
            <p:spPr>
              <a:xfrm>
                <a:off x="3855040" y="2297597"/>
                <a:ext cx="1524000" cy="938719"/>
              </a:xfrm>
              <a:prstGeom prst="rect">
                <a:avLst/>
              </a:prstGeom>
              <a:noFill/>
            </p:spPr>
            <p:txBody>
              <a:bodyPr wrap="square" numCol="1" rtlCol="0">
                <a:spAutoFit/>
              </a:bodyPr>
              <a:lstStyle/>
              <a:p>
                <a:r>
                  <a:rPr lang="en-US" sz="1100" dirty="0" smtClean="0">
                    <a:latin typeface="Arvo" panose="02000000000000000000" pitchFamily="2" charset="0"/>
                  </a:rPr>
                  <a:t>You can pay your current tuition and save the rest for future education costs.</a:t>
                </a:r>
              </a:p>
            </p:txBody>
          </p:sp>
          <p:cxnSp>
            <p:nvCxnSpPr>
              <p:cNvPr id="21" name="Straight Connector 20"/>
              <p:cNvCxnSpPr/>
              <p:nvPr/>
            </p:nvCxnSpPr>
            <p:spPr bwMode="auto">
              <a:xfrm flipV="1">
                <a:off x="2246312" y="2438400"/>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5" name="Straight Connector 24"/>
              <p:cNvCxnSpPr/>
              <p:nvPr/>
            </p:nvCxnSpPr>
            <p:spPr bwMode="auto">
              <a:xfrm flipV="1">
                <a:off x="3818527" y="2438400"/>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grpSp>
        <p:nvGrpSpPr>
          <p:cNvPr id="8" name="Group 7"/>
          <p:cNvGrpSpPr/>
          <p:nvPr/>
        </p:nvGrpSpPr>
        <p:grpSpPr>
          <a:xfrm>
            <a:off x="596900" y="5181600"/>
            <a:ext cx="5194300" cy="1350005"/>
            <a:chOff x="596900" y="4432757"/>
            <a:chExt cx="5194300" cy="1350005"/>
          </a:xfrm>
        </p:grpSpPr>
        <p:sp>
          <p:nvSpPr>
            <p:cNvPr id="7" name="Rectangle 6"/>
            <p:cNvSpPr/>
            <p:nvPr/>
          </p:nvSpPr>
          <p:spPr>
            <a:xfrm>
              <a:off x="596900" y="4432757"/>
              <a:ext cx="5194300" cy="307777"/>
            </a:xfrm>
            <a:prstGeom prst="rect">
              <a:avLst/>
            </a:prstGeom>
          </p:spPr>
          <p:txBody>
            <a:bodyPr wrap="square">
              <a:spAutoFit/>
            </a:bodyPr>
            <a:lstStyle/>
            <a:p>
              <a:r>
                <a:rPr lang="en-US" sz="1400" b="1" dirty="0" smtClean="0">
                  <a:latin typeface="Arvo" panose="02000000000000000000" pitchFamily="2" charset="0"/>
                </a:rPr>
                <a:t>Your Education Award is considered taxable income.</a:t>
              </a:r>
              <a:endParaRPr lang="en-US" sz="1400" b="1" dirty="0">
                <a:latin typeface="Arvo" panose="02000000000000000000" pitchFamily="2" charset="0"/>
              </a:endParaRPr>
            </a:p>
          </p:txBody>
        </p:sp>
        <p:sp>
          <p:nvSpPr>
            <p:cNvPr id="31" name="TextBox 30"/>
            <p:cNvSpPr txBox="1"/>
            <p:nvPr/>
          </p:nvSpPr>
          <p:spPr>
            <a:xfrm>
              <a:off x="793160" y="4844043"/>
              <a:ext cx="1447800" cy="938719"/>
            </a:xfrm>
            <a:prstGeom prst="rect">
              <a:avLst/>
            </a:prstGeom>
            <a:noFill/>
          </p:spPr>
          <p:txBody>
            <a:bodyPr wrap="square" rtlCol="0">
              <a:spAutoFit/>
            </a:bodyPr>
            <a:lstStyle/>
            <a:p>
              <a:r>
                <a:rPr lang="en-US" sz="1100" dirty="0" smtClean="0">
                  <a:latin typeface="Arvo" panose="02000000000000000000" pitchFamily="2" charset="0"/>
                </a:rPr>
                <a:t>This only applies at the federal level. The trust will send you a 1099 form.</a:t>
              </a:r>
            </a:p>
          </p:txBody>
        </p:sp>
        <p:sp>
          <p:nvSpPr>
            <p:cNvPr id="32" name="TextBox 31"/>
            <p:cNvSpPr txBox="1"/>
            <p:nvPr/>
          </p:nvSpPr>
          <p:spPr>
            <a:xfrm>
              <a:off x="2326389" y="4844043"/>
              <a:ext cx="1486786" cy="938719"/>
            </a:xfrm>
            <a:prstGeom prst="rect">
              <a:avLst/>
            </a:prstGeom>
            <a:noFill/>
          </p:spPr>
          <p:txBody>
            <a:bodyPr wrap="square" numCol="1" rtlCol="0">
              <a:spAutoFit/>
            </a:bodyPr>
            <a:lstStyle/>
            <a:p>
              <a:r>
                <a:rPr lang="en-US" sz="1100" dirty="0" smtClean="0">
                  <a:latin typeface="Arvo" panose="02000000000000000000" pitchFamily="2" charset="0"/>
                </a:rPr>
                <a:t>The state of Iowa does not tax your education award if you use it at an Iowa school.</a:t>
              </a:r>
            </a:p>
          </p:txBody>
        </p:sp>
        <p:sp>
          <p:nvSpPr>
            <p:cNvPr id="33" name="TextBox 32"/>
            <p:cNvSpPr txBox="1"/>
            <p:nvPr/>
          </p:nvSpPr>
          <p:spPr>
            <a:xfrm>
              <a:off x="3886200" y="4844043"/>
              <a:ext cx="1524000" cy="938719"/>
            </a:xfrm>
            <a:prstGeom prst="rect">
              <a:avLst/>
            </a:prstGeom>
            <a:noFill/>
          </p:spPr>
          <p:txBody>
            <a:bodyPr wrap="square" numCol="1" rtlCol="0">
              <a:spAutoFit/>
            </a:bodyPr>
            <a:lstStyle/>
            <a:p>
              <a:r>
                <a:rPr lang="en-US" sz="1100" dirty="0" smtClean="0">
                  <a:latin typeface="Arvo" panose="02000000000000000000" pitchFamily="2" charset="0"/>
                </a:rPr>
                <a:t>You won’t have to pay taxes if you use less than $600 of your education award per year. </a:t>
              </a:r>
            </a:p>
          </p:txBody>
        </p:sp>
        <p:cxnSp>
          <p:nvCxnSpPr>
            <p:cNvPr id="34" name="Straight Connector 33"/>
            <p:cNvCxnSpPr/>
            <p:nvPr/>
          </p:nvCxnSpPr>
          <p:spPr bwMode="auto">
            <a:xfrm flipV="1">
              <a:off x="2277472" y="4970502"/>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 name="Straight Connector 34"/>
            <p:cNvCxnSpPr/>
            <p:nvPr/>
          </p:nvCxnSpPr>
          <p:spPr bwMode="auto">
            <a:xfrm flipV="1">
              <a:off x="3849687" y="4970502"/>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nvGrpSpPr>
          <p:cNvPr id="22" name="Group 21"/>
          <p:cNvGrpSpPr/>
          <p:nvPr/>
        </p:nvGrpSpPr>
        <p:grpSpPr>
          <a:xfrm>
            <a:off x="596900" y="3245426"/>
            <a:ext cx="4889500" cy="1664732"/>
            <a:chOff x="596900" y="1571584"/>
            <a:chExt cx="4889500" cy="1664732"/>
          </a:xfrm>
        </p:grpSpPr>
        <p:sp>
          <p:nvSpPr>
            <p:cNvPr id="23" name="TextBox 22"/>
            <p:cNvSpPr txBox="1"/>
            <p:nvPr/>
          </p:nvSpPr>
          <p:spPr>
            <a:xfrm>
              <a:off x="596900" y="1571584"/>
              <a:ext cx="4889500" cy="738664"/>
            </a:xfrm>
            <a:prstGeom prst="rect">
              <a:avLst/>
            </a:prstGeom>
            <a:noFill/>
          </p:spPr>
          <p:txBody>
            <a:bodyPr wrap="square" rtlCol="0">
              <a:spAutoFit/>
            </a:bodyPr>
            <a:lstStyle/>
            <a:p>
              <a:r>
                <a:rPr lang="en-US" sz="1400" b="1" dirty="0" smtClean="0">
                  <a:latin typeface="Arvo" panose="02000000000000000000" pitchFamily="2" charset="0"/>
                </a:rPr>
                <a:t>Your education award must be used as payment to a qualified school of higher education or your student loans</a:t>
              </a:r>
              <a:endParaRPr lang="en-US" sz="1400" b="1" dirty="0">
                <a:latin typeface="Arvo" panose="02000000000000000000" pitchFamily="2" charset="0"/>
              </a:endParaRPr>
            </a:p>
          </p:txBody>
        </p:sp>
        <p:grpSp>
          <p:nvGrpSpPr>
            <p:cNvPr id="24" name="Group 23"/>
            <p:cNvGrpSpPr/>
            <p:nvPr/>
          </p:nvGrpSpPr>
          <p:grpSpPr>
            <a:xfrm>
              <a:off x="762000" y="2297596"/>
              <a:ext cx="4611687" cy="938720"/>
              <a:chOff x="762000" y="2297596"/>
              <a:chExt cx="4611687" cy="938720"/>
            </a:xfrm>
          </p:grpSpPr>
          <p:sp>
            <p:nvSpPr>
              <p:cNvPr id="26" name="TextBox 25"/>
              <p:cNvSpPr txBox="1"/>
              <p:nvPr/>
            </p:nvSpPr>
            <p:spPr>
              <a:xfrm>
                <a:off x="762000" y="2297597"/>
                <a:ext cx="1447800" cy="938719"/>
              </a:xfrm>
              <a:prstGeom prst="rect">
                <a:avLst/>
              </a:prstGeom>
              <a:noFill/>
            </p:spPr>
            <p:txBody>
              <a:bodyPr wrap="square" rtlCol="0">
                <a:spAutoFit/>
              </a:bodyPr>
              <a:lstStyle/>
              <a:p>
                <a:r>
                  <a:rPr lang="en-US" sz="1100" dirty="0">
                    <a:latin typeface="Arvo" panose="02000000000000000000" pitchFamily="2" charset="0"/>
                  </a:rPr>
                  <a:t>Y</a:t>
                </a:r>
                <a:r>
                  <a:rPr lang="en-US" sz="1100" dirty="0" smtClean="0">
                    <a:latin typeface="Arvo" panose="02000000000000000000" pitchFamily="2" charset="0"/>
                  </a:rPr>
                  <a:t>ou cannot pay for school supplies with a credit card and expect payment.</a:t>
                </a:r>
              </a:p>
            </p:txBody>
          </p:sp>
          <p:sp>
            <p:nvSpPr>
              <p:cNvPr id="27" name="TextBox 26"/>
              <p:cNvSpPr txBox="1"/>
              <p:nvPr/>
            </p:nvSpPr>
            <p:spPr>
              <a:xfrm>
                <a:off x="2295229" y="2297596"/>
                <a:ext cx="1486786" cy="938719"/>
              </a:xfrm>
              <a:prstGeom prst="rect">
                <a:avLst/>
              </a:prstGeom>
              <a:noFill/>
            </p:spPr>
            <p:txBody>
              <a:bodyPr wrap="square" numCol="1" rtlCol="0">
                <a:spAutoFit/>
              </a:bodyPr>
              <a:lstStyle/>
              <a:p>
                <a:r>
                  <a:rPr lang="en-US" sz="1100" dirty="0" smtClean="0">
                    <a:latin typeface="Arvo" panose="02000000000000000000" pitchFamily="2" charset="0"/>
                  </a:rPr>
                  <a:t>Ask your financial aid office for help if you are purchasing school supplies.</a:t>
                </a:r>
              </a:p>
            </p:txBody>
          </p:sp>
          <p:sp>
            <p:nvSpPr>
              <p:cNvPr id="28" name="TextBox 27"/>
              <p:cNvSpPr txBox="1"/>
              <p:nvPr/>
            </p:nvSpPr>
            <p:spPr>
              <a:xfrm>
                <a:off x="3849687" y="2297597"/>
                <a:ext cx="1524000" cy="938719"/>
              </a:xfrm>
              <a:prstGeom prst="rect">
                <a:avLst/>
              </a:prstGeom>
              <a:noFill/>
            </p:spPr>
            <p:txBody>
              <a:bodyPr wrap="square" numCol="1" rtlCol="0">
                <a:spAutoFit/>
              </a:bodyPr>
              <a:lstStyle/>
              <a:p>
                <a:r>
                  <a:rPr lang="en-US" sz="1100" dirty="0" smtClean="0">
                    <a:latin typeface="Arvo" panose="02000000000000000000" pitchFamily="2" charset="0"/>
                  </a:rPr>
                  <a:t>This may include study abroad options as well. Some overseas schools are Title IV.</a:t>
                </a:r>
              </a:p>
            </p:txBody>
          </p:sp>
          <p:cxnSp>
            <p:nvCxnSpPr>
              <p:cNvPr id="30" name="Straight Connector 29"/>
              <p:cNvCxnSpPr/>
              <p:nvPr/>
            </p:nvCxnSpPr>
            <p:spPr bwMode="auto">
              <a:xfrm flipV="1">
                <a:off x="2246312" y="2438400"/>
                <a:ext cx="12405"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V="1">
                <a:off x="3818527" y="2438400"/>
                <a:ext cx="0" cy="68580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sp>
        <p:nvSpPr>
          <p:cNvPr id="40" name="TextBox 39"/>
          <p:cNvSpPr txBox="1"/>
          <p:nvPr/>
        </p:nvSpPr>
        <p:spPr>
          <a:xfrm>
            <a:off x="5791200" y="3632885"/>
            <a:ext cx="3048000" cy="1107996"/>
          </a:xfrm>
          <a:prstGeom prst="rect">
            <a:avLst/>
          </a:prstGeom>
          <a:noFill/>
        </p:spPr>
        <p:txBody>
          <a:bodyPr wrap="square" rtlCol="0">
            <a:spAutoFit/>
          </a:bodyPr>
          <a:lstStyle/>
          <a:p>
            <a:r>
              <a:rPr lang="en-US" sz="1100" b="1" dirty="0" smtClean="0">
                <a:solidFill>
                  <a:schemeClr val="tx1">
                    <a:lumMod val="50000"/>
                    <a:lumOff val="50000"/>
                  </a:schemeClr>
                </a:solidFill>
                <a:latin typeface="Arvo" panose="02000000000000000000" pitchFamily="2" charset="0"/>
              </a:rPr>
              <a:t>What is a Title IV school?</a:t>
            </a:r>
          </a:p>
          <a:p>
            <a:endParaRPr lang="en-US" sz="1100" b="1" dirty="0" smtClean="0">
              <a:solidFill>
                <a:schemeClr val="tx1">
                  <a:lumMod val="50000"/>
                  <a:lumOff val="50000"/>
                </a:schemeClr>
              </a:solidFill>
              <a:latin typeface="Arvo" panose="02000000000000000000" pitchFamily="2" charset="0"/>
            </a:endParaRPr>
          </a:p>
          <a:p>
            <a:r>
              <a:rPr lang="en-US" sz="1100" dirty="0" smtClean="0">
                <a:solidFill>
                  <a:schemeClr val="tx1">
                    <a:lumMod val="50000"/>
                    <a:lumOff val="50000"/>
                  </a:schemeClr>
                </a:solidFill>
                <a:latin typeface="Arvo" panose="02000000000000000000" pitchFamily="2" charset="0"/>
              </a:rPr>
              <a:t>All schools participating in ICAP are Title IV. If you would like to see what other schools are Title IV then check out the </a:t>
            </a:r>
            <a:r>
              <a:rPr lang="en-US" sz="1100" dirty="0" smtClean="0">
                <a:solidFill>
                  <a:schemeClr val="tx1">
                    <a:lumMod val="50000"/>
                    <a:lumOff val="50000"/>
                  </a:schemeClr>
                </a:solidFill>
                <a:latin typeface="Arvo" panose="02000000000000000000" pitchFamily="2" charset="0"/>
                <a:hlinkClick r:id="rId3"/>
              </a:rPr>
              <a:t>Federal School Code List.</a:t>
            </a:r>
            <a:endParaRPr lang="en-US" sz="1100" dirty="0">
              <a:solidFill>
                <a:schemeClr val="tx1">
                  <a:lumMod val="50000"/>
                  <a:lumOff val="50000"/>
                </a:schemeClr>
              </a:solidFill>
              <a:latin typeface="Arvo" panose="02000000000000000000" pitchFamily="2" charset="0"/>
            </a:endParaRPr>
          </a:p>
        </p:txBody>
      </p:sp>
      <p:sp>
        <p:nvSpPr>
          <p:cNvPr id="41" name="TextBox 40"/>
          <p:cNvSpPr txBox="1"/>
          <p:nvPr/>
        </p:nvSpPr>
        <p:spPr>
          <a:xfrm>
            <a:off x="5791200" y="5592886"/>
            <a:ext cx="3048000" cy="938719"/>
          </a:xfrm>
          <a:prstGeom prst="rect">
            <a:avLst/>
          </a:prstGeom>
          <a:noFill/>
        </p:spPr>
        <p:txBody>
          <a:bodyPr wrap="square" rtlCol="0">
            <a:spAutoFit/>
          </a:bodyPr>
          <a:lstStyle/>
          <a:p>
            <a:r>
              <a:rPr lang="en-US" sz="1100" dirty="0" smtClean="0">
                <a:solidFill>
                  <a:schemeClr val="tx1">
                    <a:lumMod val="50000"/>
                    <a:lumOff val="50000"/>
                  </a:schemeClr>
                </a:solidFill>
                <a:latin typeface="Arvo" panose="02000000000000000000" pitchFamily="2" charset="0"/>
              </a:rPr>
              <a:t>You can use </a:t>
            </a:r>
            <a:r>
              <a:rPr lang="en-US" sz="1100" dirty="0" smtClean="0">
                <a:solidFill>
                  <a:schemeClr val="tx1">
                    <a:lumMod val="50000"/>
                    <a:lumOff val="50000"/>
                  </a:schemeClr>
                </a:solidFill>
                <a:latin typeface="Arvo" panose="02000000000000000000" pitchFamily="2" charset="0"/>
                <a:hlinkClick r:id="rId4"/>
              </a:rPr>
              <a:t>this handout </a:t>
            </a:r>
            <a:r>
              <a:rPr lang="en-US" sz="1100" dirty="0" smtClean="0">
                <a:solidFill>
                  <a:schemeClr val="tx1">
                    <a:lumMod val="50000"/>
                    <a:lumOff val="50000"/>
                  </a:schemeClr>
                </a:solidFill>
                <a:latin typeface="Arvo" panose="02000000000000000000" pitchFamily="2" charset="0"/>
              </a:rPr>
              <a:t>provided by the Iowa Commission on Volunteer Services to learn how to fill in your Iowa 1040 Long Tax Form to avoid paying the Iowa income tax.</a:t>
            </a:r>
            <a:endParaRPr lang="en-US" sz="1100" dirty="0">
              <a:solidFill>
                <a:schemeClr val="tx1">
                  <a:lumMod val="50000"/>
                  <a:lumOff val="50000"/>
                </a:schemeClr>
              </a:solidFill>
              <a:latin typeface="Arvo" panose="02000000000000000000" pitchFamily="2" charset="0"/>
            </a:endParaRPr>
          </a:p>
        </p:txBody>
      </p:sp>
    </p:spTree>
    <p:extLst>
      <p:ext uri="{BB962C8B-B14F-4D97-AF65-F5344CB8AC3E}">
        <p14:creationId xmlns:p14="http://schemas.microsoft.com/office/powerpoint/2010/main" val="2448572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1909128"/>
            <a:ext cx="3048000" cy="1046440"/>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Using your Ed Award</a:t>
            </a:r>
          </a:p>
          <a:p>
            <a:pPr>
              <a:spcAft>
                <a:spcPts val="1200"/>
              </a:spcAft>
            </a:pPr>
            <a:r>
              <a:rPr lang="en-US" sz="1400" dirty="0" smtClean="0">
                <a:solidFill>
                  <a:schemeClr val="tx1">
                    <a:lumMod val="65000"/>
                    <a:lumOff val="35000"/>
                  </a:schemeClr>
                </a:solidFill>
                <a:latin typeface="Arvo" panose="02000000000000000000" pitchFamily="2" charset="0"/>
              </a:rPr>
              <a:t>What’s Next?</a:t>
            </a:r>
          </a:p>
          <a:p>
            <a:pPr>
              <a:spcAft>
                <a:spcPts val="1200"/>
              </a:spcAft>
            </a:pPr>
            <a:r>
              <a:rPr lang="en-US" sz="1400" dirty="0" smtClean="0">
                <a:solidFill>
                  <a:schemeClr val="tx1">
                    <a:lumMod val="65000"/>
                    <a:lumOff val="35000"/>
                  </a:schemeClr>
                </a:solidFill>
                <a:latin typeface="Arvo" panose="02000000000000000000" pitchFamily="2" charset="0"/>
              </a:rPr>
              <a:t>Service Reflection</a:t>
            </a:r>
            <a:endParaRPr lang="en-US" sz="1400" dirty="0">
              <a:solidFill>
                <a:schemeClr val="tx1">
                  <a:lumMod val="65000"/>
                  <a:lumOff val="35000"/>
                </a:schemeClr>
              </a:solidFill>
              <a:latin typeface="Arvo" panose="02000000000000000000" pitchFamily="2" charset="0"/>
            </a:endParaRPr>
          </a:p>
        </p:txBody>
      </p:sp>
      <p:sp>
        <p:nvSpPr>
          <p:cNvPr id="3" name="TextBox 2"/>
          <p:cNvSpPr txBox="1"/>
          <p:nvPr/>
        </p:nvSpPr>
        <p:spPr>
          <a:xfrm>
            <a:off x="5638800" y="1824335"/>
            <a:ext cx="381000" cy="461665"/>
          </a:xfrm>
          <a:prstGeom prst="rect">
            <a:avLst/>
          </a:prstGeom>
          <a:noFill/>
        </p:spPr>
        <p:txBody>
          <a:bodyPr wrap="square" rtlCol="0">
            <a:spAutoFit/>
          </a:bodyPr>
          <a:lstStyle/>
          <a:p>
            <a:r>
              <a:rPr lang="en-US" dirty="0" smtClean="0">
                <a:sym typeface="Wingdings"/>
              </a:rPr>
              <a:t></a:t>
            </a:r>
            <a:endParaRPr lang="en-US" dirty="0"/>
          </a:p>
        </p:txBody>
      </p:sp>
      <p:sp>
        <p:nvSpPr>
          <p:cNvPr id="9" name="TextBox 8"/>
          <p:cNvSpPr txBox="1"/>
          <p:nvPr/>
        </p:nvSpPr>
        <p:spPr>
          <a:xfrm>
            <a:off x="5791200" y="5369004"/>
            <a:ext cx="3048000" cy="1107996"/>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“We make a living by what we get, but we make a life by what we give”</a:t>
            </a:r>
          </a:p>
          <a:p>
            <a:pPr>
              <a:spcAft>
                <a:spcPts val="1200"/>
              </a:spcAft>
            </a:pPr>
            <a:r>
              <a:rPr lang="en-US" sz="1400" dirty="0" smtClean="0">
                <a:solidFill>
                  <a:schemeClr val="tx1">
                    <a:lumMod val="65000"/>
                    <a:lumOff val="35000"/>
                  </a:schemeClr>
                </a:solidFill>
                <a:latin typeface="Arvo" panose="02000000000000000000" pitchFamily="2" charset="0"/>
              </a:rPr>
              <a:t>-Winston Churchill</a:t>
            </a:r>
            <a:endParaRPr lang="en-US" sz="1400" dirty="0">
              <a:solidFill>
                <a:schemeClr val="tx1">
                  <a:lumMod val="65000"/>
                  <a:lumOff val="35000"/>
                </a:schemeClr>
              </a:solidFill>
              <a:latin typeface="Arvo" panose="02000000000000000000" pitchFamily="2" charset="0"/>
            </a:endParaRPr>
          </a:p>
        </p:txBody>
      </p:sp>
    </p:spTree>
    <p:extLst>
      <p:ext uri="{BB962C8B-B14F-4D97-AF65-F5344CB8AC3E}">
        <p14:creationId xmlns:p14="http://schemas.microsoft.com/office/powerpoint/2010/main" val="4136258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405825"/>
            <a:ext cx="3048000" cy="584775"/>
          </a:xfrm>
          <a:prstGeom prst="rect">
            <a:avLst/>
          </a:prstGeom>
          <a:noFill/>
        </p:spPr>
        <p:txBody>
          <a:bodyPr wrap="square" rtlCol="0">
            <a:spAutoFit/>
          </a:bodyPr>
          <a:lstStyle/>
          <a:p>
            <a:pPr>
              <a:spcAft>
                <a:spcPts val="1200"/>
              </a:spcAft>
            </a:pPr>
            <a:r>
              <a:rPr lang="en-US" sz="3200" dirty="0" smtClean="0">
                <a:solidFill>
                  <a:schemeClr val="tx1">
                    <a:lumMod val="65000"/>
                    <a:lumOff val="35000"/>
                  </a:schemeClr>
                </a:solidFill>
                <a:latin typeface="Arvo" panose="02000000000000000000" pitchFamily="2" charset="0"/>
              </a:rPr>
              <a:t>What’s Next?</a:t>
            </a:r>
          </a:p>
        </p:txBody>
      </p:sp>
      <p:sp>
        <p:nvSpPr>
          <p:cNvPr id="7" name="TextBox 6"/>
          <p:cNvSpPr txBox="1"/>
          <p:nvPr/>
        </p:nvSpPr>
        <p:spPr>
          <a:xfrm>
            <a:off x="304800" y="1143000"/>
            <a:ext cx="5105400" cy="461665"/>
          </a:xfrm>
          <a:prstGeom prst="rect">
            <a:avLst/>
          </a:prstGeom>
          <a:noFill/>
        </p:spPr>
        <p:txBody>
          <a:bodyPr wrap="square" rtlCol="0">
            <a:spAutoFit/>
          </a:bodyPr>
          <a:lstStyle/>
          <a:p>
            <a:r>
              <a:rPr lang="en-US" dirty="0" smtClean="0">
                <a:latin typeface="Bebas Neue" pitchFamily="34" charset="0"/>
              </a:rPr>
              <a:t>Iowa Campus Compact opportunities</a:t>
            </a:r>
            <a:endParaRPr lang="en-US" dirty="0">
              <a:latin typeface="Bebas Neue" pitchFamily="34" charset="0"/>
            </a:endParaRPr>
          </a:p>
        </p:txBody>
      </p:sp>
      <p:grpSp>
        <p:nvGrpSpPr>
          <p:cNvPr id="47" name="Group 46"/>
          <p:cNvGrpSpPr/>
          <p:nvPr/>
        </p:nvGrpSpPr>
        <p:grpSpPr>
          <a:xfrm>
            <a:off x="380905" y="1600200"/>
            <a:ext cx="8534496" cy="2462720"/>
            <a:chOff x="380905" y="1600200"/>
            <a:chExt cx="8534496" cy="2462720"/>
          </a:xfrm>
        </p:grpSpPr>
        <p:grpSp>
          <p:nvGrpSpPr>
            <p:cNvPr id="39" name="Group 38"/>
            <p:cNvGrpSpPr/>
            <p:nvPr/>
          </p:nvGrpSpPr>
          <p:grpSpPr>
            <a:xfrm>
              <a:off x="5620460" y="1604666"/>
              <a:ext cx="3294941" cy="2458254"/>
              <a:chOff x="5620460" y="1604665"/>
              <a:chExt cx="3294941" cy="3653135"/>
            </a:xfrm>
          </p:grpSpPr>
          <p:sp>
            <p:nvSpPr>
              <p:cNvPr id="35" name="Rectangle 34"/>
              <p:cNvSpPr/>
              <p:nvPr/>
            </p:nvSpPr>
            <p:spPr bwMode="auto">
              <a:xfrm>
                <a:off x="5696613" y="1604665"/>
                <a:ext cx="3218788" cy="3653135"/>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0" name="Rectangle 29"/>
              <p:cNvSpPr/>
              <p:nvPr/>
            </p:nvSpPr>
            <p:spPr bwMode="auto">
              <a:xfrm>
                <a:off x="5620460" y="1604665"/>
                <a:ext cx="152305" cy="3653135"/>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sp>
          <p:nvSpPr>
            <p:cNvPr id="33" name="Rectangle 32"/>
            <p:cNvSpPr/>
            <p:nvPr/>
          </p:nvSpPr>
          <p:spPr bwMode="auto">
            <a:xfrm>
              <a:off x="457057" y="1604665"/>
              <a:ext cx="4921983" cy="2458254"/>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16" name="Group 15"/>
            <p:cNvGrpSpPr/>
            <p:nvPr/>
          </p:nvGrpSpPr>
          <p:grpSpPr>
            <a:xfrm>
              <a:off x="533400" y="1600200"/>
              <a:ext cx="4889500" cy="1177458"/>
              <a:chOff x="596900" y="1764197"/>
              <a:chExt cx="4889500" cy="1177458"/>
            </a:xfrm>
          </p:grpSpPr>
          <p:sp>
            <p:nvSpPr>
              <p:cNvPr id="17" name="TextBox 16"/>
              <p:cNvSpPr txBox="1"/>
              <p:nvPr/>
            </p:nvSpPr>
            <p:spPr>
              <a:xfrm>
                <a:off x="596900" y="1764197"/>
                <a:ext cx="4889500" cy="307777"/>
              </a:xfrm>
              <a:prstGeom prst="rect">
                <a:avLst/>
              </a:prstGeom>
              <a:noFill/>
            </p:spPr>
            <p:txBody>
              <a:bodyPr wrap="square" rtlCol="0">
                <a:spAutoFit/>
              </a:bodyPr>
              <a:lstStyle/>
              <a:p>
                <a:r>
                  <a:rPr lang="en-US" sz="1400" b="1" dirty="0" smtClean="0">
                    <a:latin typeface="Arvo" panose="02000000000000000000" pitchFamily="2" charset="0"/>
                  </a:rPr>
                  <a:t>Re-enroll in ICAP</a:t>
                </a:r>
                <a:endParaRPr lang="en-US" sz="1400" b="1" dirty="0">
                  <a:latin typeface="Arvo" panose="02000000000000000000" pitchFamily="2" charset="0"/>
                </a:endParaRPr>
              </a:p>
            </p:txBody>
          </p:sp>
          <p:sp>
            <p:nvSpPr>
              <p:cNvPr id="18" name="TextBox 17"/>
              <p:cNvSpPr txBox="1"/>
              <p:nvPr/>
            </p:nvSpPr>
            <p:spPr>
              <a:xfrm>
                <a:off x="838200" y="2002936"/>
                <a:ext cx="4540840" cy="938719"/>
              </a:xfrm>
              <a:prstGeom prst="rect">
                <a:avLst/>
              </a:prstGeom>
              <a:noFill/>
            </p:spPr>
            <p:txBody>
              <a:bodyPr wrap="square" numCol="1" rtlCol="0">
                <a:spAutoFit/>
              </a:bodyPr>
              <a:lstStyle/>
              <a:p>
                <a:pPr marL="171450" indent="-171450">
                  <a:buFont typeface="Arial" panose="020B0604020202020204" pitchFamily="34" charset="0"/>
                  <a:buChar char="•"/>
                </a:pPr>
                <a:r>
                  <a:rPr lang="en-US" sz="1100" dirty="0" smtClean="0">
                    <a:latin typeface="Arvo" panose="02000000000000000000" pitchFamily="2" charset="0"/>
                  </a:rPr>
                  <a:t>The next Iowa College AmeriCorps program year starts September 1. If you are interested in re-enrolling into next year’s program please visit with your supervisor to talk about this opportunity.</a:t>
                </a:r>
              </a:p>
              <a:p>
                <a:pPr marL="171450" indent="-171450">
                  <a:buFont typeface="Arial" panose="020B0604020202020204" pitchFamily="34" charset="0"/>
                  <a:buChar char="•"/>
                </a:pPr>
                <a:r>
                  <a:rPr lang="en-US" sz="1100" dirty="0" smtClean="0">
                    <a:latin typeface="Arvo" panose="02000000000000000000" pitchFamily="2" charset="0"/>
                    <a:hlinkClick r:id="rId3"/>
                  </a:rPr>
                  <a:t>http://www.iowacollegeamericorps.weebly.com</a:t>
                </a:r>
                <a:endParaRPr lang="en-US" sz="1100" dirty="0" smtClean="0">
                  <a:latin typeface="Arvo" panose="02000000000000000000" pitchFamily="2" charset="0"/>
                </a:endParaRPr>
              </a:p>
            </p:txBody>
          </p:sp>
        </p:grpSp>
        <p:grpSp>
          <p:nvGrpSpPr>
            <p:cNvPr id="19" name="Group 18"/>
            <p:cNvGrpSpPr/>
            <p:nvPr/>
          </p:nvGrpSpPr>
          <p:grpSpPr>
            <a:xfrm>
              <a:off x="533400" y="2819400"/>
              <a:ext cx="4889500" cy="1177458"/>
              <a:chOff x="596900" y="1764197"/>
              <a:chExt cx="4889500" cy="1177458"/>
            </a:xfrm>
          </p:grpSpPr>
          <p:sp>
            <p:nvSpPr>
              <p:cNvPr id="20" name="TextBox 19"/>
              <p:cNvSpPr txBox="1"/>
              <p:nvPr/>
            </p:nvSpPr>
            <p:spPr>
              <a:xfrm>
                <a:off x="596900" y="1764197"/>
                <a:ext cx="4889500" cy="307777"/>
              </a:xfrm>
              <a:prstGeom prst="rect">
                <a:avLst/>
              </a:prstGeom>
              <a:noFill/>
            </p:spPr>
            <p:txBody>
              <a:bodyPr wrap="square" rtlCol="0">
                <a:spAutoFit/>
              </a:bodyPr>
              <a:lstStyle/>
              <a:p>
                <a:r>
                  <a:rPr lang="en-US" sz="1400" b="1" dirty="0" smtClean="0">
                    <a:latin typeface="Arvo" panose="02000000000000000000" pitchFamily="2" charset="0"/>
                  </a:rPr>
                  <a:t>Civic Ambassadors</a:t>
                </a:r>
                <a:endParaRPr lang="en-US" sz="1400" b="1" dirty="0">
                  <a:latin typeface="Arvo" panose="02000000000000000000" pitchFamily="2" charset="0"/>
                </a:endParaRPr>
              </a:p>
            </p:txBody>
          </p:sp>
          <p:sp>
            <p:nvSpPr>
              <p:cNvPr id="21" name="TextBox 20"/>
              <p:cNvSpPr txBox="1"/>
              <p:nvPr/>
            </p:nvSpPr>
            <p:spPr>
              <a:xfrm>
                <a:off x="838200" y="2002936"/>
                <a:ext cx="4540840" cy="938719"/>
              </a:xfrm>
              <a:prstGeom prst="rect">
                <a:avLst/>
              </a:prstGeom>
              <a:noFill/>
            </p:spPr>
            <p:txBody>
              <a:bodyPr wrap="square" numCol="1" rtlCol="0">
                <a:spAutoFit/>
              </a:bodyPr>
              <a:lstStyle/>
              <a:p>
                <a:pPr marL="171450" indent="-171450">
                  <a:buFont typeface="Arial" panose="020B0604020202020204" pitchFamily="34" charset="0"/>
                  <a:buChar char="•"/>
                </a:pPr>
                <a:r>
                  <a:rPr lang="en-US" sz="1100" dirty="0" smtClean="0">
                    <a:latin typeface="Arvo" panose="02000000000000000000" pitchFamily="2" charset="0"/>
                  </a:rPr>
                  <a:t>Civic Ambassadors help connect Iowa Campus Compact with student service leaders in the state of Iowa. Campuses may nominate two students to participate in this unique service oriented program.</a:t>
                </a:r>
              </a:p>
              <a:p>
                <a:pPr marL="171450" indent="-171450">
                  <a:buFont typeface="Arial" panose="020B0604020202020204" pitchFamily="34" charset="0"/>
                  <a:buChar char="•"/>
                </a:pPr>
                <a:r>
                  <a:rPr lang="en-US" sz="1100" dirty="0">
                    <a:latin typeface="Arvo" panose="02000000000000000000" pitchFamily="2" charset="0"/>
                    <a:hlinkClick r:id="rId4"/>
                  </a:rPr>
                  <a:t>http://www.iacampuscompact.org/civic-ambassadors.html</a:t>
                </a:r>
                <a:endParaRPr lang="en-US" sz="1100" dirty="0" smtClean="0">
                  <a:latin typeface="Arvo" panose="02000000000000000000" pitchFamily="2" charset="0"/>
                </a:endParaRPr>
              </a:p>
            </p:txBody>
          </p:sp>
        </p:grpSp>
        <p:sp>
          <p:nvSpPr>
            <p:cNvPr id="26" name="TextBox 25"/>
            <p:cNvSpPr txBox="1"/>
            <p:nvPr/>
          </p:nvSpPr>
          <p:spPr>
            <a:xfrm>
              <a:off x="5791200" y="1822053"/>
              <a:ext cx="3048000" cy="954107"/>
            </a:xfrm>
            <a:prstGeom prst="rect">
              <a:avLst/>
            </a:prstGeom>
            <a:noFill/>
          </p:spPr>
          <p:txBody>
            <a:bodyPr wrap="square" rtlCol="0">
              <a:spAutoFit/>
            </a:bodyPr>
            <a:lstStyle/>
            <a:p>
              <a:r>
                <a:rPr lang="en-US" sz="1400" dirty="0" smtClean="0">
                  <a:latin typeface="Arvo" panose="02000000000000000000" pitchFamily="2" charset="0"/>
                </a:rPr>
                <a:t>In order to participate in these programs you must be currently enrolled and in good standing at your school.</a:t>
              </a:r>
              <a:endParaRPr lang="en-US" sz="1400" dirty="0">
                <a:latin typeface="Arvo" panose="02000000000000000000" pitchFamily="2" charset="0"/>
              </a:endParaRPr>
            </a:p>
          </p:txBody>
        </p:sp>
        <p:sp>
          <p:nvSpPr>
            <p:cNvPr id="3" name="Rectangle 2"/>
            <p:cNvSpPr/>
            <p:nvPr/>
          </p:nvSpPr>
          <p:spPr bwMode="auto">
            <a:xfrm>
              <a:off x="380905" y="1604665"/>
              <a:ext cx="152305" cy="2458254"/>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grpSp>
        <p:nvGrpSpPr>
          <p:cNvPr id="48" name="Group 47"/>
          <p:cNvGrpSpPr/>
          <p:nvPr/>
        </p:nvGrpSpPr>
        <p:grpSpPr>
          <a:xfrm>
            <a:off x="380905" y="5377919"/>
            <a:ext cx="8534496" cy="1234596"/>
            <a:chOff x="380905" y="5377919"/>
            <a:chExt cx="8534496" cy="1234596"/>
          </a:xfrm>
        </p:grpSpPr>
        <p:sp>
          <p:nvSpPr>
            <p:cNvPr id="36" name="Rectangle 35"/>
            <p:cNvSpPr/>
            <p:nvPr/>
          </p:nvSpPr>
          <p:spPr bwMode="auto">
            <a:xfrm>
              <a:off x="5698621" y="5394803"/>
              <a:ext cx="3216780" cy="1217712"/>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4" name="Rectangle 33"/>
            <p:cNvSpPr/>
            <p:nvPr/>
          </p:nvSpPr>
          <p:spPr bwMode="auto">
            <a:xfrm>
              <a:off x="537228" y="5394803"/>
              <a:ext cx="4841812" cy="1217712"/>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22" name="Group 21"/>
            <p:cNvGrpSpPr/>
            <p:nvPr/>
          </p:nvGrpSpPr>
          <p:grpSpPr>
            <a:xfrm>
              <a:off x="533210" y="5377919"/>
              <a:ext cx="4889500" cy="1030322"/>
              <a:chOff x="596900" y="1764197"/>
              <a:chExt cx="4889500" cy="1030322"/>
            </a:xfrm>
          </p:grpSpPr>
          <p:sp>
            <p:nvSpPr>
              <p:cNvPr id="23" name="TextBox 22"/>
              <p:cNvSpPr txBox="1"/>
              <p:nvPr/>
            </p:nvSpPr>
            <p:spPr>
              <a:xfrm>
                <a:off x="596900" y="1764197"/>
                <a:ext cx="4889500" cy="307777"/>
              </a:xfrm>
              <a:prstGeom prst="rect">
                <a:avLst/>
              </a:prstGeom>
              <a:noFill/>
            </p:spPr>
            <p:txBody>
              <a:bodyPr wrap="square" rtlCol="0">
                <a:spAutoFit/>
              </a:bodyPr>
              <a:lstStyle/>
              <a:p>
                <a:r>
                  <a:rPr lang="en-US" sz="1400" b="1" dirty="0" smtClean="0">
                    <a:latin typeface="Arvo" panose="02000000000000000000" pitchFamily="2" charset="0"/>
                  </a:rPr>
                  <a:t>Iowa Campus Compact VISTA Program</a:t>
                </a:r>
                <a:endParaRPr lang="en-US" sz="1400" b="1" dirty="0">
                  <a:latin typeface="Arvo" panose="02000000000000000000" pitchFamily="2" charset="0"/>
                </a:endParaRPr>
              </a:p>
            </p:txBody>
          </p:sp>
          <p:sp>
            <p:nvSpPr>
              <p:cNvPr id="24" name="TextBox 23"/>
              <p:cNvSpPr txBox="1"/>
              <p:nvPr/>
            </p:nvSpPr>
            <p:spPr>
              <a:xfrm>
                <a:off x="838200" y="2025078"/>
                <a:ext cx="4635690" cy="769441"/>
              </a:xfrm>
              <a:prstGeom prst="rect">
                <a:avLst/>
              </a:prstGeom>
              <a:noFill/>
            </p:spPr>
            <p:txBody>
              <a:bodyPr wrap="square" numCol="1" rtlCol="0">
                <a:spAutoFit/>
              </a:bodyPr>
              <a:lstStyle/>
              <a:p>
                <a:pPr marL="171450" indent="-171450">
                  <a:buFont typeface="Arial" panose="020B0604020202020204" pitchFamily="34" charset="0"/>
                  <a:buChar char="•"/>
                </a:pPr>
                <a:r>
                  <a:rPr lang="en-US" sz="1100" dirty="0" smtClean="0">
                    <a:latin typeface="Arvo" panose="02000000000000000000" pitchFamily="2" charset="0"/>
                  </a:rPr>
                  <a:t>Our VISTAs are placed at participating sites across the state of Iowa. Their work helps alleviate poverty in their local communities and build service at their Colleges or University.</a:t>
                </a:r>
                <a:endParaRPr lang="en-US" sz="1100" dirty="0">
                  <a:latin typeface="Arvo" panose="02000000000000000000" pitchFamily="2" charset="0"/>
                </a:endParaRPr>
              </a:p>
              <a:p>
                <a:pPr marL="171450" indent="-171450">
                  <a:buFont typeface="Arial" panose="020B0604020202020204" pitchFamily="34" charset="0"/>
                  <a:buChar char="•"/>
                </a:pPr>
                <a:r>
                  <a:rPr lang="en-US" sz="1100" dirty="0">
                    <a:latin typeface="Arvo" panose="02000000000000000000" pitchFamily="2" charset="0"/>
                    <a:hlinkClick r:id="rId5"/>
                  </a:rPr>
                  <a:t>http://www.iacampuscompact.org/vista.html</a:t>
                </a:r>
                <a:endParaRPr lang="en-US" sz="1100" dirty="0" smtClean="0">
                  <a:latin typeface="Arvo" panose="02000000000000000000" pitchFamily="2" charset="0"/>
                </a:endParaRPr>
              </a:p>
            </p:txBody>
          </p:sp>
        </p:grpSp>
        <p:sp>
          <p:nvSpPr>
            <p:cNvPr id="29" name="TextBox 28"/>
            <p:cNvSpPr txBox="1"/>
            <p:nvPr/>
          </p:nvSpPr>
          <p:spPr>
            <a:xfrm>
              <a:off x="5791200" y="5480439"/>
              <a:ext cx="3048000" cy="523220"/>
            </a:xfrm>
            <a:prstGeom prst="rect">
              <a:avLst/>
            </a:prstGeom>
            <a:noFill/>
          </p:spPr>
          <p:txBody>
            <a:bodyPr wrap="square" rtlCol="0">
              <a:spAutoFit/>
            </a:bodyPr>
            <a:lstStyle/>
            <a:p>
              <a:r>
                <a:rPr lang="en-US" sz="1400" dirty="0" smtClean="0">
                  <a:latin typeface="Arvo" panose="02000000000000000000" pitchFamily="2" charset="0"/>
                </a:rPr>
                <a:t>Available to individuals who have received a college degree.</a:t>
              </a:r>
              <a:endParaRPr lang="en-US" sz="1400" dirty="0">
                <a:latin typeface="Arvo" panose="02000000000000000000" pitchFamily="2" charset="0"/>
              </a:endParaRPr>
            </a:p>
          </p:txBody>
        </p:sp>
        <p:sp>
          <p:nvSpPr>
            <p:cNvPr id="31" name="Rectangle 30"/>
            <p:cNvSpPr/>
            <p:nvPr/>
          </p:nvSpPr>
          <p:spPr bwMode="auto">
            <a:xfrm>
              <a:off x="5620460" y="5394803"/>
              <a:ext cx="156323" cy="1217712"/>
            </a:xfrm>
            <a:prstGeom prst="rect">
              <a:avLst/>
            </a:pr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2" name="Rectangle 31"/>
            <p:cNvSpPr/>
            <p:nvPr/>
          </p:nvSpPr>
          <p:spPr bwMode="auto">
            <a:xfrm>
              <a:off x="380905" y="5394803"/>
              <a:ext cx="156323" cy="1217712"/>
            </a:xfrm>
            <a:prstGeom prst="rect">
              <a:avLst/>
            </a:pr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grpSp>
        <p:nvGrpSpPr>
          <p:cNvPr id="52" name="Group 51"/>
          <p:cNvGrpSpPr/>
          <p:nvPr/>
        </p:nvGrpSpPr>
        <p:grpSpPr>
          <a:xfrm>
            <a:off x="380905" y="4110714"/>
            <a:ext cx="8542685" cy="1219411"/>
            <a:chOff x="380905" y="4084878"/>
            <a:chExt cx="8542685" cy="1219411"/>
          </a:xfrm>
        </p:grpSpPr>
        <p:grpSp>
          <p:nvGrpSpPr>
            <p:cNvPr id="46" name="Group 45"/>
            <p:cNvGrpSpPr/>
            <p:nvPr/>
          </p:nvGrpSpPr>
          <p:grpSpPr>
            <a:xfrm>
              <a:off x="380905" y="4084878"/>
              <a:ext cx="5108775" cy="1217712"/>
              <a:chOff x="380905" y="4084878"/>
              <a:chExt cx="5108775" cy="1217712"/>
            </a:xfrm>
          </p:grpSpPr>
          <p:sp>
            <p:nvSpPr>
              <p:cNvPr id="44" name="Rectangle 43"/>
              <p:cNvSpPr/>
              <p:nvPr/>
            </p:nvSpPr>
            <p:spPr bwMode="auto">
              <a:xfrm>
                <a:off x="537228" y="4084878"/>
                <a:ext cx="4841812" cy="1217712"/>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45" name="Rectangle 44"/>
              <p:cNvSpPr/>
              <p:nvPr/>
            </p:nvSpPr>
            <p:spPr bwMode="auto">
              <a:xfrm>
                <a:off x="380905" y="4084878"/>
                <a:ext cx="156323" cy="121771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8" name="Group 7"/>
              <p:cNvGrpSpPr/>
              <p:nvPr/>
            </p:nvGrpSpPr>
            <p:grpSpPr>
              <a:xfrm>
                <a:off x="600180" y="4090481"/>
                <a:ext cx="4889500" cy="1167319"/>
                <a:chOff x="596900" y="1816078"/>
                <a:chExt cx="4889500" cy="1167319"/>
              </a:xfrm>
            </p:grpSpPr>
            <p:sp>
              <p:nvSpPr>
                <p:cNvPr id="9" name="TextBox 8"/>
                <p:cNvSpPr txBox="1"/>
                <p:nvPr/>
              </p:nvSpPr>
              <p:spPr>
                <a:xfrm>
                  <a:off x="596900" y="1816078"/>
                  <a:ext cx="4889500" cy="307777"/>
                </a:xfrm>
                <a:prstGeom prst="rect">
                  <a:avLst/>
                </a:prstGeom>
                <a:noFill/>
              </p:spPr>
              <p:txBody>
                <a:bodyPr wrap="square" rtlCol="0">
                  <a:spAutoFit/>
                </a:bodyPr>
                <a:lstStyle/>
                <a:p>
                  <a:r>
                    <a:rPr lang="en-US" sz="1400" b="1" dirty="0" smtClean="0">
                      <a:latin typeface="Arvo" panose="02000000000000000000" pitchFamily="2" charset="0"/>
                    </a:rPr>
                    <a:t>Summer Associates</a:t>
                  </a:r>
                  <a:endParaRPr lang="en-US" sz="1400" b="1" dirty="0">
                    <a:latin typeface="Arvo" panose="02000000000000000000" pitchFamily="2" charset="0"/>
                  </a:endParaRPr>
                </a:p>
              </p:txBody>
            </p:sp>
            <p:sp>
              <p:nvSpPr>
                <p:cNvPr id="13" name="TextBox 12"/>
                <p:cNvSpPr txBox="1"/>
                <p:nvPr/>
              </p:nvSpPr>
              <p:spPr>
                <a:xfrm>
                  <a:off x="758720" y="2044678"/>
                  <a:ext cx="4540840" cy="938719"/>
                </a:xfrm>
                <a:prstGeom prst="rect">
                  <a:avLst/>
                </a:prstGeom>
                <a:noFill/>
              </p:spPr>
              <p:txBody>
                <a:bodyPr wrap="square" numCol="1" rtlCol="0">
                  <a:spAutoFit/>
                </a:bodyPr>
                <a:lstStyle/>
                <a:p>
                  <a:pPr marL="171450" indent="-171450">
                    <a:buFont typeface="Arial" panose="020B0604020202020204" pitchFamily="34" charset="0"/>
                    <a:buChar char="•"/>
                  </a:pPr>
                  <a:r>
                    <a:rPr lang="en-US" sz="1100" dirty="0" smtClean="0">
                      <a:latin typeface="Arvo" panose="02000000000000000000" pitchFamily="2" charset="0"/>
                    </a:rPr>
                    <a:t>Summer associates starts in June and lasts for ten weeks. It is an AmeriCorps program that asks members to do direct service on a specific issue area. Sites and service topics vary from year to year.</a:t>
                  </a:r>
                </a:p>
                <a:p>
                  <a:pPr marL="171450" indent="-171450">
                    <a:buFont typeface="Arial" panose="020B0604020202020204" pitchFamily="34" charset="0"/>
                    <a:buChar char="•"/>
                  </a:pPr>
                  <a:r>
                    <a:rPr lang="en-US" sz="1100" dirty="0">
                      <a:latin typeface="Arvo" panose="02000000000000000000" pitchFamily="2" charset="0"/>
                      <a:hlinkClick r:id="rId6"/>
                    </a:rPr>
                    <a:t>http://</a:t>
                  </a:r>
                  <a:r>
                    <a:rPr lang="en-US" sz="1100" dirty="0" smtClean="0">
                      <a:latin typeface="Arvo" panose="02000000000000000000" pitchFamily="2" charset="0"/>
                      <a:hlinkClick r:id="rId6"/>
                    </a:rPr>
                    <a:t>www.iacampuscompact.org/vista-summer.html</a:t>
                  </a:r>
                  <a:endParaRPr lang="en-US" sz="1100" dirty="0" smtClean="0">
                    <a:latin typeface="Arvo" panose="02000000000000000000" pitchFamily="2" charset="0"/>
                  </a:endParaRPr>
                </a:p>
              </p:txBody>
            </p:sp>
          </p:grpSp>
        </p:grpSp>
        <p:sp>
          <p:nvSpPr>
            <p:cNvPr id="49" name="Rectangle 48"/>
            <p:cNvSpPr/>
            <p:nvPr/>
          </p:nvSpPr>
          <p:spPr bwMode="auto">
            <a:xfrm>
              <a:off x="5706810" y="4086577"/>
              <a:ext cx="3216780" cy="1217712"/>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50" name="Rectangle 49"/>
            <p:cNvSpPr/>
            <p:nvPr/>
          </p:nvSpPr>
          <p:spPr bwMode="auto">
            <a:xfrm>
              <a:off x="5628649" y="4086577"/>
              <a:ext cx="156323" cy="121771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51" name="TextBox 50"/>
            <p:cNvSpPr txBox="1"/>
            <p:nvPr/>
          </p:nvSpPr>
          <p:spPr>
            <a:xfrm>
              <a:off x="5816600" y="4199227"/>
              <a:ext cx="3048000" cy="523220"/>
            </a:xfrm>
            <a:prstGeom prst="rect">
              <a:avLst/>
            </a:prstGeom>
            <a:noFill/>
          </p:spPr>
          <p:txBody>
            <a:bodyPr wrap="square" rtlCol="0">
              <a:spAutoFit/>
            </a:bodyPr>
            <a:lstStyle/>
            <a:p>
              <a:r>
                <a:rPr lang="en-US" sz="1400" dirty="0" smtClean="0">
                  <a:latin typeface="Arvo" panose="02000000000000000000" pitchFamily="2" charset="0"/>
                </a:rPr>
                <a:t>Available to anyone interested and available in service.</a:t>
              </a:r>
              <a:endParaRPr lang="en-US" sz="1400" dirty="0">
                <a:latin typeface="Arvo" panose="02000000000000000000" pitchFamily="2" charset="0"/>
              </a:endParaRPr>
            </a:p>
          </p:txBody>
        </p:sp>
      </p:grpSp>
    </p:spTree>
    <p:extLst>
      <p:ext uri="{BB962C8B-B14F-4D97-AF65-F5344CB8AC3E}">
        <p14:creationId xmlns:p14="http://schemas.microsoft.com/office/powerpoint/2010/main" val="1082835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405825"/>
            <a:ext cx="3048000" cy="584775"/>
          </a:xfrm>
          <a:prstGeom prst="rect">
            <a:avLst/>
          </a:prstGeom>
          <a:noFill/>
        </p:spPr>
        <p:txBody>
          <a:bodyPr wrap="square" rtlCol="0">
            <a:spAutoFit/>
          </a:bodyPr>
          <a:lstStyle/>
          <a:p>
            <a:pPr>
              <a:spcAft>
                <a:spcPts val="1200"/>
              </a:spcAft>
            </a:pPr>
            <a:r>
              <a:rPr lang="en-US" sz="3200" dirty="0" smtClean="0">
                <a:solidFill>
                  <a:schemeClr val="tx1">
                    <a:lumMod val="65000"/>
                    <a:lumOff val="35000"/>
                  </a:schemeClr>
                </a:solidFill>
                <a:latin typeface="Arvo" panose="02000000000000000000" pitchFamily="2" charset="0"/>
              </a:rPr>
              <a:t>What’s Next?</a:t>
            </a:r>
          </a:p>
        </p:txBody>
      </p:sp>
      <p:sp>
        <p:nvSpPr>
          <p:cNvPr id="7" name="TextBox 6"/>
          <p:cNvSpPr txBox="1"/>
          <p:nvPr/>
        </p:nvSpPr>
        <p:spPr>
          <a:xfrm>
            <a:off x="304800" y="1143000"/>
            <a:ext cx="5105400" cy="461665"/>
          </a:xfrm>
          <a:prstGeom prst="rect">
            <a:avLst/>
          </a:prstGeom>
          <a:noFill/>
        </p:spPr>
        <p:txBody>
          <a:bodyPr wrap="square" rtlCol="0">
            <a:spAutoFit/>
          </a:bodyPr>
          <a:lstStyle/>
          <a:p>
            <a:r>
              <a:rPr lang="en-US" dirty="0" smtClean="0">
                <a:latin typeface="Bebas Neue" pitchFamily="34" charset="0"/>
              </a:rPr>
              <a:t>Other National Service Opportunities</a:t>
            </a:r>
            <a:endParaRPr lang="en-US" dirty="0">
              <a:latin typeface="Bebas Neue" pitchFamily="34" charset="0"/>
            </a:endParaRPr>
          </a:p>
        </p:txBody>
      </p:sp>
      <p:grpSp>
        <p:nvGrpSpPr>
          <p:cNvPr id="47" name="Group 46"/>
          <p:cNvGrpSpPr/>
          <p:nvPr/>
        </p:nvGrpSpPr>
        <p:grpSpPr>
          <a:xfrm>
            <a:off x="380905" y="1600200"/>
            <a:ext cx="8534496" cy="2531674"/>
            <a:chOff x="380905" y="1600200"/>
            <a:chExt cx="8534496" cy="2531674"/>
          </a:xfrm>
        </p:grpSpPr>
        <p:grpSp>
          <p:nvGrpSpPr>
            <p:cNvPr id="39" name="Group 38"/>
            <p:cNvGrpSpPr/>
            <p:nvPr/>
          </p:nvGrpSpPr>
          <p:grpSpPr>
            <a:xfrm>
              <a:off x="5620460" y="1604666"/>
              <a:ext cx="3294941" cy="2458254"/>
              <a:chOff x="5620460" y="1604665"/>
              <a:chExt cx="3294941" cy="3653135"/>
            </a:xfrm>
          </p:grpSpPr>
          <p:sp>
            <p:nvSpPr>
              <p:cNvPr id="35" name="Rectangle 34"/>
              <p:cNvSpPr/>
              <p:nvPr/>
            </p:nvSpPr>
            <p:spPr bwMode="auto">
              <a:xfrm>
                <a:off x="5696613" y="1604665"/>
                <a:ext cx="3218788" cy="3653135"/>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0" name="Rectangle 29"/>
              <p:cNvSpPr/>
              <p:nvPr/>
            </p:nvSpPr>
            <p:spPr bwMode="auto">
              <a:xfrm>
                <a:off x="5620460" y="1604665"/>
                <a:ext cx="152305" cy="3653135"/>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sp>
          <p:nvSpPr>
            <p:cNvPr id="33" name="Rectangle 32"/>
            <p:cNvSpPr/>
            <p:nvPr/>
          </p:nvSpPr>
          <p:spPr bwMode="auto">
            <a:xfrm>
              <a:off x="457057" y="1604665"/>
              <a:ext cx="4921983" cy="2458254"/>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16" name="Group 15"/>
            <p:cNvGrpSpPr/>
            <p:nvPr/>
          </p:nvGrpSpPr>
          <p:grpSpPr>
            <a:xfrm>
              <a:off x="533400" y="1600200"/>
              <a:ext cx="4889500" cy="2531674"/>
              <a:chOff x="596900" y="1764197"/>
              <a:chExt cx="4889500" cy="2531674"/>
            </a:xfrm>
          </p:grpSpPr>
          <p:sp>
            <p:nvSpPr>
              <p:cNvPr id="17" name="TextBox 16"/>
              <p:cNvSpPr txBox="1"/>
              <p:nvPr/>
            </p:nvSpPr>
            <p:spPr>
              <a:xfrm>
                <a:off x="596900" y="1764197"/>
                <a:ext cx="4889500" cy="307777"/>
              </a:xfrm>
              <a:prstGeom prst="rect">
                <a:avLst/>
              </a:prstGeom>
              <a:noFill/>
            </p:spPr>
            <p:txBody>
              <a:bodyPr wrap="square" rtlCol="0">
                <a:spAutoFit/>
              </a:bodyPr>
              <a:lstStyle/>
              <a:p>
                <a:r>
                  <a:rPr lang="en-US" sz="1400" b="1" dirty="0" smtClean="0">
                    <a:latin typeface="Arvo" panose="02000000000000000000" pitchFamily="2" charset="0"/>
                  </a:rPr>
                  <a:t>AmeriCorps State/National Programs</a:t>
                </a:r>
                <a:endParaRPr lang="en-US" sz="1400" b="1" dirty="0">
                  <a:latin typeface="Arvo" panose="02000000000000000000" pitchFamily="2" charset="0"/>
                </a:endParaRPr>
              </a:p>
            </p:txBody>
          </p:sp>
          <p:sp>
            <p:nvSpPr>
              <p:cNvPr id="18" name="TextBox 17"/>
              <p:cNvSpPr txBox="1"/>
              <p:nvPr/>
            </p:nvSpPr>
            <p:spPr>
              <a:xfrm>
                <a:off x="838200" y="2002936"/>
                <a:ext cx="4540840" cy="2292935"/>
              </a:xfrm>
              <a:prstGeom prst="rect">
                <a:avLst/>
              </a:prstGeom>
              <a:noFill/>
            </p:spPr>
            <p:txBody>
              <a:bodyPr wrap="square" numCol="1" rtlCol="0">
                <a:spAutoFit/>
              </a:bodyPr>
              <a:lstStyle/>
              <a:p>
                <a:r>
                  <a:rPr lang="en-US" sz="1100" dirty="0" smtClean="0">
                    <a:latin typeface="Arvo" panose="02000000000000000000" pitchFamily="2" charset="0"/>
                  </a:rPr>
                  <a:t>ICAP is a State/National AmeriCorps program. However, there are many, many other opportunities beyond ICAP that you can apply for. These opportunities range from doing being a mentor or tutor to serving with the Iowa DNR helping sustain Iowa’s parks and other natural resources.</a:t>
                </a:r>
              </a:p>
              <a:p>
                <a:endParaRPr lang="en-US" sz="1100" dirty="0" smtClean="0">
                  <a:latin typeface="Arvo" panose="02000000000000000000" pitchFamily="2" charset="0"/>
                </a:endParaRPr>
              </a:p>
              <a:p>
                <a:r>
                  <a:rPr lang="en-US" sz="1100" dirty="0" smtClean="0">
                    <a:latin typeface="Arvo" panose="02000000000000000000" pitchFamily="2" charset="0"/>
                  </a:rPr>
                  <a:t>Programs exist across the entire United States. Many of these programs offer full-time service opportunities which provide you with a stipend and more education award funds.</a:t>
                </a:r>
              </a:p>
              <a:p>
                <a:endParaRPr lang="en-US" sz="1100" dirty="0" smtClean="0">
                  <a:latin typeface="Arvo" panose="02000000000000000000" pitchFamily="2" charset="0"/>
                </a:endParaRPr>
              </a:p>
              <a:p>
                <a:pPr marL="171450" indent="-171450">
                  <a:buFont typeface="Arial" panose="020B0604020202020204" pitchFamily="34" charset="0"/>
                  <a:buChar char="•"/>
                </a:pPr>
                <a:r>
                  <a:rPr lang="en-US" sz="1100" dirty="0" smtClean="0">
                    <a:latin typeface="Arvo" panose="02000000000000000000" pitchFamily="2" charset="0"/>
                    <a:hlinkClick r:id="rId3"/>
                  </a:rPr>
                  <a:t>Iowa AmeriCorps Resources</a:t>
                </a:r>
                <a:endParaRPr lang="en-US" sz="1100" dirty="0" smtClean="0">
                  <a:latin typeface="Arvo" panose="02000000000000000000" pitchFamily="2" charset="0"/>
                </a:endParaRPr>
              </a:p>
              <a:p>
                <a:pPr marL="171450" indent="-171450">
                  <a:buFont typeface="Arial" panose="020B0604020202020204" pitchFamily="34" charset="0"/>
                  <a:buChar char="•"/>
                </a:pPr>
                <a:r>
                  <a:rPr lang="en-US" sz="1100" dirty="0" smtClean="0">
                    <a:latin typeface="Arvo" panose="02000000000000000000" pitchFamily="2" charset="0"/>
                    <a:hlinkClick r:id="rId4"/>
                  </a:rPr>
                  <a:t>AmeriCorps Homepage</a:t>
                </a:r>
                <a:endParaRPr lang="en-US" sz="1100" dirty="0" smtClean="0">
                  <a:latin typeface="Arvo" panose="02000000000000000000" pitchFamily="2" charset="0"/>
                </a:endParaRPr>
              </a:p>
              <a:p>
                <a:endParaRPr lang="en-US" sz="1100" dirty="0" smtClean="0">
                  <a:latin typeface="Arvo" panose="02000000000000000000" pitchFamily="2" charset="0"/>
                </a:endParaRPr>
              </a:p>
            </p:txBody>
          </p:sp>
        </p:grpSp>
        <p:sp>
          <p:nvSpPr>
            <p:cNvPr id="26" name="TextBox 25"/>
            <p:cNvSpPr txBox="1"/>
            <p:nvPr/>
          </p:nvSpPr>
          <p:spPr>
            <a:xfrm>
              <a:off x="5791200" y="1623319"/>
              <a:ext cx="3048000" cy="1384995"/>
            </a:xfrm>
            <a:prstGeom prst="rect">
              <a:avLst/>
            </a:prstGeom>
            <a:noFill/>
          </p:spPr>
          <p:txBody>
            <a:bodyPr wrap="square" rtlCol="0">
              <a:spAutoFit/>
            </a:bodyPr>
            <a:lstStyle/>
            <a:p>
              <a:r>
                <a:rPr lang="en-US" sz="1400" dirty="0" smtClean="0">
                  <a:latin typeface="Arvo" panose="02000000000000000000" pitchFamily="2" charset="0"/>
                </a:rPr>
                <a:t>Use </a:t>
              </a:r>
              <a:r>
                <a:rPr lang="en-US" sz="1400" dirty="0" smtClean="0">
                  <a:latin typeface="Arvo" panose="02000000000000000000" pitchFamily="2" charset="0"/>
                  <a:hlinkClick r:id="rId5"/>
                </a:rPr>
                <a:t>this tool </a:t>
              </a:r>
              <a:r>
                <a:rPr lang="en-US" sz="1400" dirty="0" smtClean="0">
                  <a:latin typeface="Arvo" panose="02000000000000000000" pitchFamily="2" charset="0"/>
                </a:rPr>
                <a:t>provided by AmeriCorps to search for National Service opportunities across the country.</a:t>
              </a:r>
            </a:p>
            <a:p>
              <a:endParaRPr lang="en-US" sz="1400" dirty="0">
                <a:latin typeface="Arvo" panose="02000000000000000000" pitchFamily="2" charset="0"/>
              </a:endParaRPr>
            </a:p>
            <a:p>
              <a:r>
                <a:rPr lang="en-US" sz="1400" dirty="0" smtClean="0">
                  <a:latin typeface="Arvo" panose="02000000000000000000" pitchFamily="2" charset="0"/>
                  <a:hlinkClick r:id="rId5"/>
                </a:rPr>
                <a:t>My AmeriCorps Listing Search</a:t>
              </a:r>
              <a:endParaRPr lang="en-US" sz="1400" dirty="0">
                <a:latin typeface="Arvo" panose="02000000000000000000" pitchFamily="2" charset="0"/>
              </a:endParaRPr>
            </a:p>
          </p:txBody>
        </p:sp>
        <p:sp>
          <p:nvSpPr>
            <p:cNvPr id="3" name="Rectangle 2"/>
            <p:cNvSpPr/>
            <p:nvPr/>
          </p:nvSpPr>
          <p:spPr bwMode="auto">
            <a:xfrm>
              <a:off x="380905" y="1604665"/>
              <a:ext cx="152305" cy="2458254"/>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grpSp>
        <p:nvGrpSpPr>
          <p:cNvPr id="48" name="Group 47"/>
          <p:cNvGrpSpPr/>
          <p:nvPr/>
        </p:nvGrpSpPr>
        <p:grpSpPr>
          <a:xfrm>
            <a:off x="380905" y="5377919"/>
            <a:ext cx="8534496" cy="1234596"/>
            <a:chOff x="380905" y="5377919"/>
            <a:chExt cx="8534496" cy="1234596"/>
          </a:xfrm>
        </p:grpSpPr>
        <p:sp>
          <p:nvSpPr>
            <p:cNvPr id="36" name="Rectangle 35"/>
            <p:cNvSpPr/>
            <p:nvPr/>
          </p:nvSpPr>
          <p:spPr bwMode="auto">
            <a:xfrm>
              <a:off x="5698621" y="5394803"/>
              <a:ext cx="3216780" cy="1217712"/>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4" name="Rectangle 33"/>
            <p:cNvSpPr/>
            <p:nvPr/>
          </p:nvSpPr>
          <p:spPr bwMode="auto">
            <a:xfrm>
              <a:off x="537228" y="5394803"/>
              <a:ext cx="4841812" cy="1217712"/>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22" name="Group 21"/>
            <p:cNvGrpSpPr/>
            <p:nvPr/>
          </p:nvGrpSpPr>
          <p:grpSpPr>
            <a:xfrm>
              <a:off x="533210" y="5377919"/>
              <a:ext cx="4889500" cy="1199600"/>
              <a:chOff x="596900" y="1764197"/>
              <a:chExt cx="4889500" cy="1199600"/>
            </a:xfrm>
          </p:grpSpPr>
          <p:sp>
            <p:nvSpPr>
              <p:cNvPr id="23" name="TextBox 22"/>
              <p:cNvSpPr txBox="1"/>
              <p:nvPr/>
            </p:nvSpPr>
            <p:spPr>
              <a:xfrm>
                <a:off x="596900" y="1764197"/>
                <a:ext cx="4889500" cy="307777"/>
              </a:xfrm>
              <a:prstGeom prst="rect">
                <a:avLst/>
              </a:prstGeom>
              <a:noFill/>
            </p:spPr>
            <p:txBody>
              <a:bodyPr wrap="square" rtlCol="0">
                <a:spAutoFit/>
              </a:bodyPr>
              <a:lstStyle/>
              <a:p>
                <a:r>
                  <a:rPr lang="en-US" sz="1400" b="1" dirty="0" smtClean="0">
                    <a:latin typeface="Arvo" panose="02000000000000000000" pitchFamily="2" charset="0"/>
                  </a:rPr>
                  <a:t>AmeriCorps VISTA</a:t>
                </a:r>
                <a:endParaRPr lang="en-US" sz="1400" b="1" dirty="0">
                  <a:latin typeface="Arvo" panose="02000000000000000000" pitchFamily="2" charset="0"/>
                </a:endParaRPr>
              </a:p>
            </p:txBody>
          </p:sp>
          <p:sp>
            <p:nvSpPr>
              <p:cNvPr id="24" name="TextBox 23"/>
              <p:cNvSpPr txBox="1"/>
              <p:nvPr/>
            </p:nvSpPr>
            <p:spPr>
              <a:xfrm>
                <a:off x="838200" y="2025078"/>
                <a:ext cx="4635690" cy="938719"/>
              </a:xfrm>
              <a:prstGeom prst="rect">
                <a:avLst/>
              </a:prstGeom>
              <a:noFill/>
            </p:spPr>
            <p:txBody>
              <a:bodyPr wrap="square" numCol="1" rtlCol="0">
                <a:spAutoFit/>
              </a:bodyPr>
              <a:lstStyle/>
              <a:p>
                <a:r>
                  <a:rPr lang="en-US" sz="1100" dirty="0" smtClean="0">
                    <a:latin typeface="Arvo" panose="02000000000000000000" pitchFamily="2" charset="0"/>
                  </a:rPr>
                  <a:t>AmeriCorps VISTA is very similar to the Iowa Campus Compact program. However, there are opportunities across the entire country. This is a great opportunity if you are especially interested in a specific service area.</a:t>
                </a:r>
                <a:endParaRPr lang="en-US" sz="1100" dirty="0">
                  <a:latin typeface="Arvo" panose="02000000000000000000" pitchFamily="2" charset="0"/>
                </a:endParaRPr>
              </a:p>
              <a:p>
                <a:pPr marL="171450" indent="-171450">
                  <a:buFont typeface="Arial" panose="020B0604020202020204" pitchFamily="34" charset="0"/>
                  <a:buChar char="•"/>
                </a:pPr>
                <a:r>
                  <a:rPr lang="en-US" sz="1100" dirty="0" smtClean="0">
                    <a:latin typeface="Arvo" panose="02000000000000000000" pitchFamily="2" charset="0"/>
                    <a:hlinkClick r:id="rId6"/>
                  </a:rPr>
                  <a:t>AmeriCorps VISTA Homepage</a:t>
                </a:r>
                <a:endParaRPr lang="en-US" sz="1100" dirty="0" smtClean="0">
                  <a:latin typeface="Arvo" panose="02000000000000000000" pitchFamily="2" charset="0"/>
                </a:endParaRPr>
              </a:p>
            </p:txBody>
          </p:sp>
        </p:grpSp>
        <p:sp>
          <p:nvSpPr>
            <p:cNvPr id="29" name="TextBox 28"/>
            <p:cNvSpPr txBox="1"/>
            <p:nvPr/>
          </p:nvSpPr>
          <p:spPr>
            <a:xfrm>
              <a:off x="5791200" y="5480439"/>
              <a:ext cx="3048000" cy="954107"/>
            </a:xfrm>
            <a:prstGeom prst="rect">
              <a:avLst/>
            </a:prstGeom>
            <a:noFill/>
          </p:spPr>
          <p:txBody>
            <a:bodyPr wrap="square" rtlCol="0">
              <a:spAutoFit/>
            </a:bodyPr>
            <a:lstStyle/>
            <a:p>
              <a:r>
                <a:rPr lang="en-US" sz="1400" dirty="0" smtClean="0">
                  <a:latin typeface="Arvo" panose="02000000000000000000" pitchFamily="2" charset="0"/>
                </a:rPr>
                <a:t>VISTA was founded in 1965 and is focused on bringing individuals and communities out of poverty.</a:t>
              </a:r>
              <a:endParaRPr lang="en-US" sz="1400" dirty="0">
                <a:latin typeface="Arvo" panose="02000000000000000000" pitchFamily="2" charset="0"/>
              </a:endParaRPr>
            </a:p>
          </p:txBody>
        </p:sp>
        <p:sp>
          <p:nvSpPr>
            <p:cNvPr id="31" name="Rectangle 30"/>
            <p:cNvSpPr/>
            <p:nvPr/>
          </p:nvSpPr>
          <p:spPr bwMode="auto">
            <a:xfrm>
              <a:off x="5620460" y="5394803"/>
              <a:ext cx="156323" cy="1217712"/>
            </a:xfrm>
            <a:prstGeom prst="rect">
              <a:avLst/>
            </a:pr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32" name="Rectangle 31"/>
            <p:cNvSpPr/>
            <p:nvPr/>
          </p:nvSpPr>
          <p:spPr bwMode="auto">
            <a:xfrm>
              <a:off x="380905" y="5394803"/>
              <a:ext cx="156323" cy="1217712"/>
            </a:xfrm>
            <a:prstGeom prst="rect">
              <a:avLst/>
            </a:pr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grpSp>
        <p:nvGrpSpPr>
          <p:cNvPr id="52" name="Group 51"/>
          <p:cNvGrpSpPr/>
          <p:nvPr/>
        </p:nvGrpSpPr>
        <p:grpSpPr>
          <a:xfrm>
            <a:off x="380905" y="4110714"/>
            <a:ext cx="8542685" cy="1219411"/>
            <a:chOff x="380905" y="4084878"/>
            <a:chExt cx="8542685" cy="1219411"/>
          </a:xfrm>
        </p:grpSpPr>
        <p:grpSp>
          <p:nvGrpSpPr>
            <p:cNvPr id="46" name="Group 45"/>
            <p:cNvGrpSpPr/>
            <p:nvPr/>
          </p:nvGrpSpPr>
          <p:grpSpPr>
            <a:xfrm>
              <a:off x="380905" y="4084878"/>
              <a:ext cx="5108775" cy="1217712"/>
              <a:chOff x="380905" y="4084878"/>
              <a:chExt cx="5108775" cy="1217712"/>
            </a:xfrm>
          </p:grpSpPr>
          <p:sp>
            <p:nvSpPr>
              <p:cNvPr id="44" name="Rectangle 43"/>
              <p:cNvSpPr/>
              <p:nvPr/>
            </p:nvSpPr>
            <p:spPr bwMode="auto">
              <a:xfrm>
                <a:off x="537228" y="4084878"/>
                <a:ext cx="4841812" cy="1217712"/>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45" name="Rectangle 44"/>
              <p:cNvSpPr/>
              <p:nvPr/>
            </p:nvSpPr>
            <p:spPr bwMode="auto">
              <a:xfrm>
                <a:off x="380905" y="4084878"/>
                <a:ext cx="156323" cy="121771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grpSp>
            <p:nvGrpSpPr>
              <p:cNvPr id="8" name="Group 7"/>
              <p:cNvGrpSpPr/>
              <p:nvPr/>
            </p:nvGrpSpPr>
            <p:grpSpPr>
              <a:xfrm>
                <a:off x="600180" y="4090481"/>
                <a:ext cx="4889500" cy="1167319"/>
                <a:chOff x="596900" y="1816078"/>
                <a:chExt cx="4889500" cy="1167319"/>
              </a:xfrm>
            </p:grpSpPr>
            <p:sp>
              <p:nvSpPr>
                <p:cNvPr id="9" name="TextBox 8"/>
                <p:cNvSpPr txBox="1"/>
                <p:nvPr/>
              </p:nvSpPr>
              <p:spPr>
                <a:xfrm>
                  <a:off x="596900" y="1816078"/>
                  <a:ext cx="4889500" cy="307777"/>
                </a:xfrm>
                <a:prstGeom prst="rect">
                  <a:avLst/>
                </a:prstGeom>
                <a:noFill/>
              </p:spPr>
              <p:txBody>
                <a:bodyPr wrap="square" rtlCol="0">
                  <a:spAutoFit/>
                </a:bodyPr>
                <a:lstStyle/>
                <a:p>
                  <a:r>
                    <a:rPr lang="en-US" sz="1400" b="1" dirty="0" smtClean="0">
                      <a:latin typeface="Arvo" panose="02000000000000000000" pitchFamily="2" charset="0"/>
                    </a:rPr>
                    <a:t>AmeriCorps NCCC/FEMA Corps</a:t>
                  </a:r>
                  <a:endParaRPr lang="en-US" sz="1400" b="1" dirty="0">
                    <a:latin typeface="Arvo" panose="02000000000000000000" pitchFamily="2" charset="0"/>
                  </a:endParaRPr>
                </a:p>
              </p:txBody>
            </p:sp>
            <p:sp>
              <p:nvSpPr>
                <p:cNvPr id="13" name="TextBox 12"/>
                <p:cNvSpPr txBox="1"/>
                <p:nvPr/>
              </p:nvSpPr>
              <p:spPr>
                <a:xfrm>
                  <a:off x="758720" y="2044678"/>
                  <a:ext cx="4540840" cy="938719"/>
                </a:xfrm>
                <a:prstGeom prst="rect">
                  <a:avLst/>
                </a:prstGeom>
                <a:noFill/>
              </p:spPr>
              <p:txBody>
                <a:bodyPr wrap="square" numCol="1" rtlCol="0">
                  <a:spAutoFit/>
                </a:bodyPr>
                <a:lstStyle/>
                <a:p>
                  <a:r>
                    <a:rPr lang="en-US" sz="1100" dirty="0" smtClean="0">
                      <a:latin typeface="Arvo" panose="02000000000000000000" pitchFamily="2" charset="0"/>
                    </a:rPr>
                    <a:t>AmeriCorps NCCC and FEMA Corps specialize in disaster relief. Both offer unique opportunities for individuals to serve in a team environment with support through intensive trainings. NCCC members must be between the ages of 18 and 24.</a:t>
                  </a:r>
                </a:p>
                <a:p>
                  <a:pPr marL="171450" indent="-171450">
                    <a:buFont typeface="Arial" panose="020B0604020202020204" pitchFamily="34" charset="0"/>
                    <a:buChar char="•"/>
                  </a:pPr>
                  <a:r>
                    <a:rPr lang="en-US" sz="1100" dirty="0" smtClean="0">
                      <a:latin typeface="Arvo" panose="02000000000000000000" pitchFamily="2" charset="0"/>
                      <a:hlinkClick r:id="rId7"/>
                    </a:rPr>
                    <a:t>AmeriCorps NCCC Homepage</a:t>
                  </a:r>
                  <a:endParaRPr lang="en-US" sz="1100" dirty="0" smtClean="0">
                    <a:latin typeface="Arvo" panose="02000000000000000000" pitchFamily="2" charset="0"/>
                  </a:endParaRPr>
                </a:p>
              </p:txBody>
            </p:sp>
          </p:grpSp>
        </p:grpSp>
        <p:sp>
          <p:nvSpPr>
            <p:cNvPr id="49" name="Rectangle 48"/>
            <p:cNvSpPr/>
            <p:nvPr/>
          </p:nvSpPr>
          <p:spPr bwMode="auto">
            <a:xfrm>
              <a:off x="5706810" y="4086577"/>
              <a:ext cx="3216780" cy="1217712"/>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50" name="Rectangle 49"/>
            <p:cNvSpPr/>
            <p:nvPr/>
          </p:nvSpPr>
          <p:spPr bwMode="auto">
            <a:xfrm>
              <a:off x="5628649" y="4086577"/>
              <a:ext cx="156323" cy="121771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51" name="TextBox 50"/>
            <p:cNvSpPr txBox="1"/>
            <p:nvPr/>
          </p:nvSpPr>
          <p:spPr>
            <a:xfrm>
              <a:off x="5791200" y="4109043"/>
              <a:ext cx="3098801" cy="954107"/>
            </a:xfrm>
            <a:prstGeom prst="rect">
              <a:avLst/>
            </a:prstGeom>
            <a:noFill/>
          </p:spPr>
          <p:txBody>
            <a:bodyPr wrap="square" rtlCol="0">
              <a:spAutoFit/>
            </a:bodyPr>
            <a:lstStyle/>
            <a:p>
              <a:r>
                <a:rPr lang="en-US" sz="1400" dirty="0" smtClean="0">
                  <a:latin typeface="Arvo" panose="02000000000000000000" pitchFamily="2" charset="0"/>
                </a:rPr>
                <a:t>There are five NCCC campuses in the United States</a:t>
              </a:r>
              <a:r>
                <a:rPr lang="en-US" sz="1400" dirty="0">
                  <a:latin typeface="Arvo" panose="02000000000000000000" pitchFamily="2" charset="0"/>
                </a:rPr>
                <a:t>: Denver, CO; Sacramento, CA; Perry Point, MD; Vicksburg, MS; and Vinton, IA.</a:t>
              </a:r>
            </a:p>
          </p:txBody>
        </p:sp>
      </p:grpSp>
    </p:spTree>
    <p:extLst>
      <p:ext uri="{BB962C8B-B14F-4D97-AF65-F5344CB8AC3E}">
        <p14:creationId xmlns:p14="http://schemas.microsoft.com/office/powerpoint/2010/main" val="1874916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405825"/>
            <a:ext cx="3048000" cy="584775"/>
          </a:xfrm>
          <a:prstGeom prst="rect">
            <a:avLst/>
          </a:prstGeom>
          <a:noFill/>
        </p:spPr>
        <p:txBody>
          <a:bodyPr wrap="square" rtlCol="0">
            <a:spAutoFit/>
          </a:bodyPr>
          <a:lstStyle/>
          <a:p>
            <a:pPr>
              <a:spcAft>
                <a:spcPts val="1200"/>
              </a:spcAft>
            </a:pPr>
            <a:r>
              <a:rPr lang="en-US" sz="3200" dirty="0" smtClean="0">
                <a:solidFill>
                  <a:schemeClr val="tx1">
                    <a:lumMod val="65000"/>
                    <a:lumOff val="35000"/>
                  </a:schemeClr>
                </a:solidFill>
                <a:latin typeface="Arvo" panose="02000000000000000000" pitchFamily="2" charset="0"/>
              </a:rPr>
              <a:t>What’s Next?</a:t>
            </a:r>
          </a:p>
        </p:txBody>
      </p:sp>
      <p:sp>
        <p:nvSpPr>
          <p:cNvPr id="7" name="TextBox 6"/>
          <p:cNvSpPr txBox="1"/>
          <p:nvPr/>
        </p:nvSpPr>
        <p:spPr>
          <a:xfrm>
            <a:off x="304800" y="1143000"/>
            <a:ext cx="5105400" cy="461665"/>
          </a:xfrm>
          <a:prstGeom prst="rect">
            <a:avLst/>
          </a:prstGeom>
          <a:noFill/>
        </p:spPr>
        <p:txBody>
          <a:bodyPr wrap="square" rtlCol="0">
            <a:spAutoFit/>
          </a:bodyPr>
          <a:lstStyle/>
          <a:p>
            <a:r>
              <a:rPr lang="en-US" dirty="0" smtClean="0">
                <a:latin typeface="Bebas Neue" pitchFamily="34" charset="0"/>
              </a:rPr>
              <a:t>Life Long Service Reflection</a:t>
            </a:r>
            <a:endParaRPr lang="en-US" dirty="0">
              <a:latin typeface="Bebas Neue" pitchFamily="34" charset="0"/>
            </a:endParaRPr>
          </a:p>
        </p:txBody>
      </p:sp>
      <p:sp>
        <p:nvSpPr>
          <p:cNvPr id="38" name="TextBox 37"/>
          <p:cNvSpPr txBox="1"/>
          <p:nvPr/>
        </p:nvSpPr>
        <p:spPr>
          <a:xfrm>
            <a:off x="508000" y="1838939"/>
            <a:ext cx="4540840" cy="600164"/>
          </a:xfrm>
          <a:prstGeom prst="rect">
            <a:avLst/>
          </a:prstGeom>
          <a:noFill/>
        </p:spPr>
        <p:txBody>
          <a:bodyPr wrap="square" numCol="1" rtlCol="0">
            <a:spAutoFit/>
          </a:bodyPr>
          <a:lstStyle/>
          <a:p>
            <a:r>
              <a:rPr lang="en-US" sz="1100" dirty="0" smtClean="0">
                <a:latin typeface="Arvo" panose="02000000000000000000" pitchFamily="2" charset="0"/>
              </a:rPr>
              <a:t>Take a moment to consider the following questions. If you are in a group, talk about your future plans with service with those around you.</a:t>
            </a:r>
          </a:p>
        </p:txBody>
      </p:sp>
      <p:sp>
        <p:nvSpPr>
          <p:cNvPr id="40" name="TextBox 39"/>
          <p:cNvSpPr txBox="1"/>
          <p:nvPr/>
        </p:nvSpPr>
        <p:spPr>
          <a:xfrm>
            <a:off x="596900" y="2876094"/>
            <a:ext cx="5651500" cy="2031325"/>
          </a:xfrm>
          <a:prstGeom prst="rect">
            <a:avLst/>
          </a:prstGeom>
          <a:noFill/>
        </p:spPr>
        <p:txBody>
          <a:bodyPr wrap="square" rtlCol="0">
            <a:spAutoFit/>
          </a:bodyPr>
          <a:lstStyle/>
          <a:p>
            <a:r>
              <a:rPr lang="en-US" sz="1400" b="1" dirty="0" smtClean="0">
                <a:latin typeface="Arvo" panose="02000000000000000000" pitchFamily="2" charset="0"/>
              </a:rPr>
              <a:t>Is National Service a part of your future? Why or Why not?</a:t>
            </a:r>
          </a:p>
          <a:p>
            <a:endParaRPr lang="en-US" sz="1400" b="1" dirty="0" smtClean="0">
              <a:latin typeface="Arvo" panose="02000000000000000000" pitchFamily="2" charset="0"/>
            </a:endParaRPr>
          </a:p>
          <a:p>
            <a:endParaRPr lang="en-US" sz="1400" b="1" dirty="0">
              <a:latin typeface="Arvo" panose="02000000000000000000" pitchFamily="2" charset="0"/>
            </a:endParaRPr>
          </a:p>
          <a:p>
            <a:r>
              <a:rPr lang="en-US" sz="1400" b="1" dirty="0" smtClean="0">
                <a:latin typeface="Arvo" panose="02000000000000000000" pitchFamily="2" charset="0"/>
              </a:rPr>
              <a:t>How will you continue to serve in your community after your ICAP experience? After you graduate?</a:t>
            </a:r>
          </a:p>
          <a:p>
            <a:endParaRPr lang="en-US" sz="1400" b="1" dirty="0" smtClean="0">
              <a:latin typeface="Arvo" panose="02000000000000000000" pitchFamily="2" charset="0"/>
            </a:endParaRPr>
          </a:p>
          <a:p>
            <a:endParaRPr lang="en-US" sz="1400" b="1" dirty="0">
              <a:latin typeface="Arvo" panose="02000000000000000000" pitchFamily="2" charset="0"/>
            </a:endParaRPr>
          </a:p>
          <a:p>
            <a:r>
              <a:rPr lang="en-US" sz="1400" b="1" dirty="0" smtClean="0">
                <a:latin typeface="Arvo" panose="02000000000000000000" pitchFamily="2" charset="0"/>
              </a:rPr>
              <a:t>In what ways has your ICAP experience challenged your thoughts of service?</a:t>
            </a:r>
            <a:endParaRPr lang="en-US" sz="1400" b="1" dirty="0">
              <a:latin typeface="Arvo" panose="02000000000000000000" pitchFamily="2" charset="0"/>
            </a:endParaRPr>
          </a:p>
        </p:txBody>
      </p:sp>
    </p:spTree>
    <p:extLst>
      <p:ext uri="{BB962C8B-B14F-4D97-AF65-F5344CB8AC3E}">
        <p14:creationId xmlns:p14="http://schemas.microsoft.com/office/powerpoint/2010/main" val="235079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5638800"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endParaRPr lang="en-US" sz="4400" dirty="0">
              <a:solidFill>
                <a:srgbClr val="47036F"/>
              </a:solidFill>
            </a:endParaRPr>
          </a:p>
        </p:txBody>
      </p:sp>
      <p:sp>
        <p:nvSpPr>
          <p:cNvPr id="6" name="Rectangle 5"/>
          <p:cNvSpPr/>
          <p:nvPr/>
        </p:nvSpPr>
        <p:spPr>
          <a:xfrm>
            <a:off x="1447800" y="152400"/>
            <a:ext cx="41910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r"/>
            <a:r>
              <a:rPr lang="en-US" sz="4400" dirty="0" smtClean="0">
                <a:latin typeface="Questrial" pitchFamily="50" charset="0"/>
              </a:rPr>
              <a:t>Life After ICAP</a:t>
            </a:r>
            <a:endParaRPr lang="en-US" sz="4400" dirty="0">
              <a:solidFill>
                <a:srgbClr val="47036F"/>
              </a:solidFill>
            </a:endParaRPr>
          </a:p>
        </p:txBody>
      </p:sp>
      <p:sp>
        <p:nvSpPr>
          <p:cNvPr id="2" name="TextBox 1"/>
          <p:cNvSpPr txBox="1"/>
          <p:nvPr/>
        </p:nvSpPr>
        <p:spPr>
          <a:xfrm>
            <a:off x="5791200" y="1909128"/>
            <a:ext cx="3048000" cy="1046440"/>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Using your Ed Award</a:t>
            </a:r>
          </a:p>
          <a:p>
            <a:pPr>
              <a:spcAft>
                <a:spcPts val="1200"/>
              </a:spcAft>
            </a:pPr>
            <a:r>
              <a:rPr lang="en-US" sz="1400" dirty="0" smtClean="0">
                <a:solidFill>
                  <a:schemeClr val="tx1">
                    <a:lumMod val="65000"/>
                    <a:lumOff val="35000"/>
                  </a:schemeClr>
                </a:solidFill>
                <a:latin typeface="Arvo" panose="02000000000000000000" pitchFamily="2" charset="0"/>
              </a:rPr>
              <a:t>What’s Next?</a:t>
            </a:r>
          </a:p>
          <a:p>
            <a:pPr>
              <a:spcAft>
                <a:spcPts val="1200"/>
              </a:spcAft>
            </a:pPr>
            <a:r>
              <a:rPr lang="en-US" sz="1400" dirty="0" smtClean="0">
                <a:solidFill>
                  <a:schemeClr val="tx1">
                    <a:lumMod val="65000"/>
                    <a:lumOff val="35000"/>
                  </a:schemeClr>
                </a:solidFill>
                <a:latin typeface="Arvo" panose="02000000000000000000" pitchFamily="2" charset="0"/>
              </a:rPr>
              <a:t>Service Reflection</a:t>
            </a:r>
            <a:endParaRPr lang="en-US" sz="1400" dirty="0">
              <a:solidFill>
                <a:schemeClr val="tx1">
                  <a:lumMod val="65000"/>
                  <a:lumOff val="35000"/>
                </a:schemeClr>
              </a:solidFill>
              <a:latin typeface="Arvo" panose="02000000000000000000" pitchFamily="2" charset="0"/>
            </a:endParaRPr>
          </a:p>
        </p:txBody>
      </p:sp>
      <p:sp>
        <p:nvSpPr>
          <p:cNvPr id="3" name="TextBox 2"/>
          <p:cNvSpPr txBox="1"/>
          <p:nvPr/>
        </p:nvSpPr>
        <p:spPr>
          <a:xfrm>
            <a:off x="5638800" y="1824335"/>
            <a:ext cx="381000" cy="461665"/>
          </a:xfrm>
          <a:prstGeom prst="rect">
            <a:avLst/>
          </a:prstGeom>
          <a:noFill/>
        </p:spPr>
        <p:txBody>
          <a:bodyPr wrap="square" rtlCol="0">
            <a:spAutoFit/>
          </a:bodyPr>
          <a:lstStyle/>
          <a:p>
            <a:r>
              <a:rPr lang="en-US" dirty="0" smtClean="0">
                <a:sym typeface="Wingdings"/>
              </a:rPr>
              <a:t></a:t>
            </a:r>
            <a:endParaRPr lang="en-US" dirty="0"/>
          </a:p>
        </p:txBody>
      </p:sp>
      <p:sp>
        <p:nvSpPr>
          <p:cNvPr id="8" name="TextBox 7"/>
          <p:cNvSpPr txBox="1"/>
          <p:nvPr/>
        </p:nvSpPr>
        <p:spPr>
          <a:xfrm>
            <a:off x="5638800" y="2201515"/>
            <a:ext cx="381000" cy="461665"/>
          </a:xfrm>
          <a:prstGeom prst="rect">
            <a:avLst/>
          </a:prstGeom>
          <a:noFill/>
        </p:spPr>
        <p:txBody>
          <a:bodyPr wrap="square" rtlCol="0">
            <a:spAutoFit/>
          </a:bodyPr>
          <a:lstStyle/>
          <a:p>
            <a:r>
              <a:rPr lang="en-US" dirty="0" smtClean="0">
                <a:sym typeface="Wingdings"/>
              </a:rPr>
              <a:t></a:t>
            </a:r>
            <a:endParaRPr lang="en-US" dirty="0"/>
          </a:p>
        </p:txBody>
      </p:sp>
      <p:sp>
        <p:nvSpPr>
          <p:cNvPr id="9" name="TextBox 8"/>
          <p:cNvSpPr txBox="1"/>
          <p:nvPr/>
        </p:nvSpPr>
        <p:spPr>
          <a:xfrm>
            <a:off x="5791200" y="5369004"/>
            <a:ext cx="3048000" cy="1107996"/>
          </a:xfrm>
          <a:prstGeom prst="rect">
            <a:avLst/>
          </a:prstGeom>
          <a:noFill/>
        </p:spPr>
        <p:txBody>
          <a:bodyPr wrap="square" rtlCol="0">
            <a:spAutoFit/>
          </a:bodyPr>
          <a:lstStyle/>
          <a:p>
            <a:pPr>
              <a:spcAft>
                <a:spcPts val="1200"/>
              </a:spcAft>
            </a:pPr>
            <a:r>
              <a:rPr lang="en-US" sz="1400" dirty="0" smtClean="0">
                <a:solidFill>
                  <a:schemeClr val="tx1">
                    <a:lumMod val="65000"/>
                    <a:lumOff val="35000"/>
                  </a:schemeClr>
                </a:solidFill>
                <a:latin typeface="Arvo" panose="02000000000000000000" pitchFamily="2" charset="0"/>
              </a:rPr>
              <a:t>“The best way to find yourself is to lose yourself in the service of others”</a:t>
            </a:r>
          </a:p>
          <a:p>
            <a:pPr>
              <a:spcAft>
                <a:spcPts val="1200"/>
              </a:spcAft>
            </a:pPr>
            <a:r>
              <a:rPr lang="en-US" sz="1400" dirty="0" smtClean="0">
                <a:solidFill>
                  <a:schemeClr val="tx1">
                    <a:lumMod val="65000"/>
                    <a:lumOff val="35000"/>
                  </a:schemeClr>
                </a:solidFill>
                <a:latin typeface="Arvo" panose="02000000000000000000" pitchFamily="2" charset="0"/>
              </a:rPr>
              <a:t>-</a:t>
            </a:r>
            <a:r>
              <a:rPr lang="en-US" sz="1400" dirty="0" err="1" smtClean="0">
                <a:solidFill>
                  <a:schemeClr val="tx1">
                    <a:lumMod val="65000"/>
                    <a:lumOff val="35000"/>
                  </a:schemeClr>
                </a:solidFill>
                <a:latin typeface="Arvo" panose="02000000000000000000" pitchFamily="2" charset="0"/>
              </a:rPr>
              <a:t>Ghandi</a:t>
            </a:r>
            <a:endParaRPr lang="en-US" sz="1400" dirty="0">
              <a:solidFill>
                <a:schemeClr val="tx1">
                  <a:lumMod val="65000"/>
                  <a:lumOff val="35000"/>
                </a:schemeClr>
              </a:solidFill>
              <a:latin typeface="Arvo" panose="02000000000000000000" pitchFamily="2" charset="0"/>
            </a:endParaRPr>
          </a:p>
        </p:txBody>
      </p:sp>
    </p:spTree>
    <p:extLst>
      <p:ext uri="{BB962C8B-B14F-4D97-AF65-F5344CB8AC3E}">
        <p14:creationId xmlns:p14="http://schemas.microsoft.com/office/powerpoint/2010/main" val="1499725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ad's Tie">
  <a:themeElements>
    <a:clrScheme name="ICAP Colors">
      <a:dk1>
        <a:sysClr val="windowText" lastClr="000000"/>
      </a:dk1>
      <a:lt1>
        <a:sysClr val="window" lastClr="FFFFFF"/>
      </a:lt1>
      <a:dk2>
        <a:srgbClr val="7F7F7F"/>
      </a:dk2>
      <a:lt2>
        <a:srgbClr val="F2F2F2"/>
      </a:lt2>
      <a:accent1>
        <a:srgbClr val="6F0AAB"/>
      </a:accent1>
      <a:accent2>
        <a:srgbClr val="CB0077"/>
      </a:accent2>
      <a:accent3>
        <a:srgbClr val="3714B0"/>
      </a:accent3>
      <a:accent4>
        <a:srgbClr val="FFFD00"/>
      </a:accent4>
      <a:accent5>
        <a:srgbClr val="4BACC6"/>
      </a:accent5>
      <a:accent6>
        <a:srgbClr val="F79646"/>
      </a:accent6>
      <a:hlink>
        <a:srgbClr val="0000BF"/>
      </a:hlink>
      <a:folHlink>
        <a:srgbClr val="FE1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2004:Templates:Presentations:Designs:Dad's Tie</Template>
  <TotalTime>1134</TotalTime>
  <Words>3382</Words>
  <Application>Microsoft Office PowerPoint</Application>
  <PresentationFormat>On-screen Show (4:3)</PresentationFormat>
  <Paragraphs>259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Dad's 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Tara Maline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Sign Up for a MyAmeriCorps Account</dc:title>
  <dc:creator>Tara Maline User</dc:creator>
  <cp:lastModifiedBy>Justin Ellis</cp:lastModifiedBy>
  <cp:revision>66</cp:revision>
  <dcterms:created xsi:type="dcterms:W3CDTF">2010-08-10T15:55:33Z</dcterms:created>
  <dcterms:modified xsi:type="dcterms:W3CDTF">2014-03-21T13:22:31Z</dcterms:modified>
</cp:coreProperties>
</file>