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3"/>
  </p:notesMasterIdLst>
  <p:sldIdLst>
    <p:sldId id="256" r:id="rId2"/>
    <p:sldId id="258" r:id="rId3"/>
    <p:sldId id="257" r:id="rId4"/>
    <p:sldId id="259" r:id="rId5"/>
    <p:sldId id="260" r:id="rId6"/>
    <p:sldId id="261" r:id="rId7"/>
    <p:sldId id="264" r:id="rId8"/>
    <p:sldId id="265" r:id="rId9"/>
    <p:sldId id="266" r:id="rId10"/>
    <p:sldId id="267" r:id="rId11"/>
    <p:sldId id="268" r:id="rId12"/>
    <p:sldId id="269" r:id="rId13"/>
    <p:sldId id="270" r:id="rId14"/>
    <p:sldId id="272" r:id="rId15"/>
    <p:sldId id="273" r:id="rId16"/>
    <p:sldId id="274" r:id="rId17"/>
    <p:sldId id="275" r:id="rId18"/>
    <p:sldId id="276" r:id="rId19"/>
    <p:sldId id="280" r:id="rId20"/>
    <p:sldId id="277" r:id="rId21"/>
    <p:sldId id="278" r:id="rId22"/>
    <p:sldId id="279" r:id="rId23"/>
    <p:sldId id="282" r:id="rId24"/>
    <p:sldId id="284" r:id="rId25"/>
    <p:sldId id="285" r:id="rId26"/>
    <p:sldId id="286" r:id="rId27"/>
    <p:sldId id="287" r:id="rId28"/>
    <p:sldId id="288" r:id="rId29"/>
    <p:sldId id="289" r:id="rId30"/>
    <p:sldId id="290" r:id="rId31"/>
    <p:sldId id="291" r:id="rId32"/>
    <p:sldId id="293" r:id="rId33"/>
    <p:sldId id="292" r:id="rId34"/>
    <p:sldId id="294" r:id="rId35"/>
    <p:sldId id="295" r:id="rId36"/>
    <p:sldId id="296" r:id="rId37"/>
    <p:sldId id="297" r:id="rId38"/>
    <p:sldId id="298" r:id="rId39"/>
    <p:sldId id="271" r:id="rId40"/>
    <p:sldId id="283" r:id="rId41"/>
    <p:sldId id="28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2048B"/>
    <a:srgbClr val="00B0F0"/>
    <a:srgbClr val="FFFF00"/>
    <a:srgbClr val="FFFF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95" autoAdjust="0"/>
    <p:restoredTop sz="98475" autoAdjust="0"/>
  </p:normalViewPr>
  <p:slideViewPr>
    <p:cSldViewPr>
      <p:cViewPr>
        <p:scale>
          <a:sx n="90" d="100"/>
          <a:sy n="90" d="100"/>
        </p:scale>
        <p:origin x="-618" y="216"/>
      </p:cViewPr>
      <p:guideLst>
        <p:guide orient="horz" pos="1152"/>
        <p:guide orient="horz" pos="3168"/>
        <p:guide orient="horz" pos="192"/>
        <p:guide orient="horz" pos="3312"/>
        <p:guide orient="horz" pos="1008"/>
        <p:guide orient="horz" pos="3888"/>
        <p:guide pos="5472"/>
        <p:guide pos="288"/>
      </p:guideLst>
    </p:cSldViewPr>
  </p:slideViewPr>
  <p:notesTextViewPr>
    <p:cViewPr>
      <p:scale>
        <a:sx n="1" d="1"/>
        <a:sy n="1" d="1"/>
      </p:scale>
      <p:origin x="0" y="0"/>
    </p:cViewPr>
  </p:notesTextViewPr>
  <p:sorterViewPr>
    <p:cViewPr>
      <p:scale>
        <a:sx n="90" d="100"/>
        <a:sy n="90" d="100"/>
      </p:scale>
      <p:origin x="0" y="48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CF261B-06CD-47F7-916B-A06FF0FC508E}" type="datetimeFigureOut">
              <a:rPr lang="en-US" smtClean="0"/>
              <a:t>10/28/2013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D2E04-C59B-4AD2-B156-D507C33CFC0B}" type="slidenum">
              <a:rPr lang="en-US" smtClean="0"/>
              <a:t>‹#›</a:t>
            </a:fld>
            <a:endParaRPr lang="en-US"/>
          </a:p>
        </p:txBody>
      </p:sp>
    </p:spTree>
    <p:extLst>
      <p:ext uri="{BB962C8B-B14F-4D97-AF65-F5344CB8AC3E}">
        <p14:creationId xmlns:p14="http://schemas.microsoft.com/office/powerpoint/2010/main" val="1817864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dirty="0" smtClean="0">
                <a:ea typeface="ＭＳ Ｐゴシック" pitchFamily="34" charset="-128"/>
              </a:rPr>
              <a:t>Campus Compact is a national coalition of more than 1,100 college and university presidents—representing some 6 million students—who are committed to fulfilling the civic purposes of higher education. As the only national higher education association dedicated solely to campus-based civic engagement, Campus Compact promotes public and community service that develops students</a:t>
            </a:r>
            <a:r>
              <a:rPr lang="ja-JP" altLang="en-US" sz="1200" dirty="0" smtClean="0">
                <a:ea typeface="ＭＳ Ｐゴシック" pitchFamily="34" charset="-128"/>
              </a:rPr>
              <a:t>’</a:t>
            </a:r>
            <a:r>
              <a:rPr lang="en-US" altLang="ja-JP" sz="1200" dirty="0" smtClean="0">
                <a:ea typeface="ＭＳ Ｐゴシック" pitchFamily="34" charset="-128"/>
              </a:rPr>
              <a:t> citizenship skills, helps campuses forge effective community partnerships, and provides resources and training for faculty seeking to integrate civic and community-based learning into the curriculum.</a:t>
            </a:r>
          </a:p>
          <a:p>
            <a:pPr>
              <a:lnSpc>
                <a:spcPct val="90000"/>
              </a:lnSpc>
            </a:pPr>
            <a:r>
              <a:rPr lang="en-US" sz="1200" dirty="0" smtClean="0">
                <a:ea typeface="ＭＳ Ｐゴシック" pitchFamily="34" charset="-128"/>
              </a:rPr>
              <a:t>Campus Compact</a:t>
            </a:r>
            <a:r>
              <a:rPr lang="ja-JP" altLang="en-US" sz="1200" dirty="0" smtClean="0">
                <a:ea typeface="ＭＳ Ｐゴシック" pitchFamily="34" charset="-128"/>
              </a:rPr>
              <a:t>’</a:t>
            </a:r>
            <a:r>
              <a:rPr lang="en-US" altLang="ja-JP" sz="1200" dirty="0" smtClean="0">
                <a:ea typeface="ＭＳ Ｐゴシック" pitchFamily="34" charset="-128"/>
              </a:rPr>
              <a:t>s membership includes public, private, two- and four-year institutions across the spectrum of higher education. These institutions put into practice the ideal of civic engagement by sharing knowledge and resources with their communities, creating local development initiatives, and supporting service and service-learning efforts in areas such as K-12 education, health care, the environment, hunger/homelessness, literacy, and senior services.</a:t>
            </a:r>
          </a:p>
          <a:p>
            <a:pPr>
              <a:lnSpc>
                <a:spcPct val="90000"/>
              </a:lnSpc>
            </a:pPr>
            <a:r>
              <a:rPr lang="en-US" sz="1200" dirty="0" smtClean="0">
                <a:ea typeface="ＭＳ Ｐゴシック" pitchFamily="34" charset="-128"/>
              </a:rPr>
              <a:t>History</a:t>
            </a:r>
          </a:p>
          <a:p>
            <a:pPr>
              <a:lnSpc>
                <a:spcPct val="90000"/>
              </a:lnSpc>
            </a:pPr>
            <a:r>
              <a:rPr lang="en-US" sz="1200" dirty="0" smtClean="0">
                <a:ea typeface="ＭＳ Ｐゴシック" pitchFamily="34" charset="-128"/>
              </a:rPr>
              <a:t>Campus Compact was founded in 1985 by the presidents of Brown, Georgetown and Stanford Universities and the president of the Education Commission of the States. In the mid-1980s, the media portrayed college students as materialistic and self-absorbed, more interested in making money than in helping their neighbors. The founding presidents believed this public image was false; they noted many students on their campuses who were involved in community service and believed many others would follow suit with the proper encouragement and supportive structures.</a:t>
            </a:r>
          </a:p>
          <a:p>
            <a:pPr>
              <a:lnSpc>
                <a:spcPct val="90000"/>
              </a:lnSpc>
            </a:pPr>
            <a:r>
              <a:rPr lang="en-US" sz="1200" dirty="0" smtClean="0">
                <a:ea typeface="ＭＳ Ｐゴシック" pitchFamily="34" charset="-128"/>
              </a:rPr>
              <a:t>Campus Compact was created to help colleges and universities create such support structures. These include offices and staff to coordinate community engagement efforts, training to help faculty members integrate community work into their teaching and research, scholarships and other student incentives, and the institutional will to make civic and community engagement a priority. Today more than 98% of Campus Compact member campuses have one or more community partnerships, and more than 90% include service or civic engagement in their mission statements. These campuses are putting their knowledge and resources to work to help build strong communities and educate the next generation of responsible citizens.</a:t>
            </a:r>
          </a:p>
        </p:txBody>
      </p:sp>
      <p:sp>
        <p:nvSpPr>
          <p:cNvPr id="4" name="Slide Number Placeholder 3"/>
          <p:cNvSpPr>
            <a:spLocks noGrp="1"/>
          </p:cNvSpPr>
          <p:nvPr>
            <p:ph type="sldNum" sz="quarter" idx="10"/>
          </p:nvPr>
        </p:nvSpPr>
        <p:spPr/>
        <p:txBody>
          <a:bodyPr/>
          <a:lstStyle/>
          <a:p>
            <a:fld id="{C60D2E04-C59B-4AD2-B156-D507C33CFC0B}" type="slidenum">
              <a:rPr lang="en-US" smtClean="0"/>
              <a:t>4</a:t>
            </a:fld>
            <a:endParaRPr lang="en-US"/>
          </a:p>
        </p:txBody>
      </p:sp>
    </p:spTree>
    <p:extLst>
      <p:ext uri="{BB962C8B-B14F-4D97-AF65-F5344CB8AC3E}">
        <p14:creationId xmlns:p14="http://schemas.microsoft.com/office/powerpoint/2010/main" val="2943942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C60D2E04-C59B-4AD2-B156-D507C33CFC0B}" type="slidenum">
              <a:rPr lang="en-US" smtClean="0"/>
              <a:t>15</a:t>
            </a:fld>
            <a:endParaRPr lang="en-US"/>
          </a:p>
        </p:txBody>
      </p:sp>
    </p:spTree>
    <p:extLst>
      <p:ext uri="{BB962C8B-B14F-4D97-AF65-F5344CB8AC3E}">
        <p14:creationId xmlns:p14="http://schemas.microsoft.com/office/powerpoint/2010/main" val="1478902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C60D2E04-C59B-4AD2-B156-D507C33CFC0B}" type="slidenum">
              <a:rPr lang="en-US" smtClean="0"/>
              <a:t>16</a:t>
            </a:fld>
            <a:endParaRPr lang="en-US"/>
          </a:p>
        </p:txBody>
      </p:sp>
    </p:spTree>
    <p:extLst>
      <p:ext uri="{BB962C8B-B14F-4D97-AF65-F5344CB8AC3E}">
        <p14:creationId xmlns:p14="http://schemas.microsoft.com/office/powerpoint/2010/main" val="1478902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C60D2E04-C59B-4AD2-B156-D507C33CFC0B}" type="slidenum">
              <a:rPr lang="en-US" smtClean="0"/>
              <a:t>17</a:t>
            </a:fld>
            <a:endParaRPr lang="en-US"/>
          </a:p>
        </p:txBody>
      </p:sp>
    </p:spTree>
    <p:extLst>
      <p:ext uri="{BB962C8B-B14F-4D97-AF65-F5344CB8AC3E}">
        <p14:creationId xmlns:p14="http://schemas.microsoft.com/office/powerpoint/2010/main" val="1478902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C60D2E04-C59B-4AD2-B156-D507C33CFC0B}" type="slidenum">
              <a:rPr lang="en-US" smtClean="0"/>
              <a:t>18</a:t>
            </a:fld>
            <a:endParaRPr lang="en-US"/>
          </a:p>
        </p:txBody>
      </p:sp>
    </p:spTree>
    <p:extLst>
      <p:ext uri="{BB962C8B-B14F-4D97-AF65-F5344CB8AC3E}">
        <p14:creationId xmlns:p14="http://schemas.microsoft.com/office/powerpoint/2010/main" val="1478902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C60D2E04-C59B-4AD2-B156-D507C33CFC0B}" type="slidenum">
              <a:rPr lang="en-US" smtClean="0"/>
              <a:t>19</a:t>
            </a:fld>
            <a:endParaRPr lang="en-US"/>
          </a:p>
        </p:txBody>
      </p:sp>
    </p:spTree>
    <p:extLst>
      <p:ext uri="{BB962C8B-B14F-4D97-AF65-F5344CB8AC3E}">
        <p14:creationId xmlns:p14="http://schemas.microsoft.com/office/powerpoint/2010/main" val="1478902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C60D2E04-C59B-4AD2-B156-D507C33CFC0B}" type="slidenum">
              <a:rPr lang="en-US" smtClean="0"/>
              <a:t>20</a:t>
            </a:fld>
            <a:endParaRPr lang="en-US"/>
          </a:p>
        </p:txBody>
      </p:sp>
    </p:spTree>
    <p:extLst>
      <p:ext uri="{BB962C8B-B14F-4D97-AF65-F5344CB8AC3E}">
        <p14:creationId xmlns:p14="http://schemas.microsoft.com/office/powerpoint/2010/main" val="1478902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C60D2E04-C59B-4AD2-B156-D507C33CFC0B}" type="slidenum">
              <a:rPr lang="en-US" smtClean="0"/>
              <a:t>21</a:t>
            </a:fld>
            <a:endParaRPr lang="en-US"/>
          </a:p>
        </p:txBody>
      </p:sp>
    </p:spTree>
    <p:extLst>
      <p:ext uri="{BB962C8B-B14F-4D97-AF65-F5344CB8AC3E}">
        <p14:creationId xmlns:p14="http://schemas.microsoft.com/office/powerpoint/2010/main" val="1478902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C60D2E04-C59B-4AD2-B156-D507C33CFC0B}" type="slidenum">
              <a:rPr lang="en-US" smtClean="0"/>
              <a:t>22</a:t>
            </a:fld>
            <a:endParaRPr lang="en-US"/>
          </a:p>
        </p:txBody>
      </p:sp>
    </p:spTree>
    <p:extLst>
      <p:ext uri="{BB962C8B-B14F-4D97-AF65-F5344CB8AC3E}">
        <p14:creationId xmlns:p14="http://schemas.microsoft.com/office/powerpoint/2010/main" val="1478902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C60D2E04-C59B-4AD2-B156-D507C33CFC0B}" type="slidenum">
              <a:rPr lang="en-US" smtClean="0"/>
              <a:t>23</a:t>
            </a:fld>
            <a:endParaRPr lang="en-US"/>
          </a:p>
        </p:txBody>
      </p:sp>
    </p:spTree>
    <p:extLst>
      <p:ext uri="{BB962C8B-B14F-4D97-AF65-F5344CB8AC3E}">
        <p14:creationId xmlns:p14="http://schemas.microsoft.com/office/powerpoint/2010/main" val="1478902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C60D2E04-C59B-4AD2-B156-D507C33CFC0B}" type="slidenum">
              <a:rPr lang="en-US" smtClean="0"/>
              <a:t>24</a:t>
            </a:fld>
            <a:endParaRPr lang="en-US"/>
          </a:p>
        </p:txBody>
      </p:sp>
    </p:spTree>
    <p:extLst>
      <p:ext uri="{BB962C8B-B14F-4D97-AF65-F5344CB8AC3E}">
        <p14:creationId xmlns:p14="http://schemas.microsoft.com/office/powerpoint/2010/main" val="1478902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C60D2E04-C59B-4AD2-B156-D507C33CFC0B}" type="slidenum">
              <a:rPr lang="en-US" smtClean="0"/>
              <a:t>7</a:t>
            </a:fld>
            <a:endParaRPr lang="en-US"/>
          </a:p>
        </p:txBody>
      </p:sp>
    </p:spTree>
    <p:extLst>
      <p:ext uri="{BB962C8B-B14F-4D97-AF65-F5344CB8AC3E}">
        <p14:creationId xmlns:p14="http://schemas.microsoft.com/office/powerpoint/2010/main" val="1478902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C60D2E04-C59B-4AD2-B156-D507C33CFC0B}" type="slidenum">
              <a:rPr lang="en-US" smtClean="0"/>
              <a:t>25</a:t>
            </a:fld>
            <a:endParaRPr lang="en-US"/>
          </a:p>
        </p:txBody>
      </p:sp>
    </p:spTree>
    <p:extLst>
      <p:ext uri="{BB962C8B-B14F-4D97-AF65-F5344CB8AC3E}">
        <p14:creationId xmlns:p14="http://schemas.microsoft.com/office/powerpoint/2010/main" val="1478902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C60D2E04-C59B-4AD2-B156-D507C33CFC0B}" type="slidenum">
              <a:rPr lang="en-US" smtClean="0"/>
              <a:t>26</a:t>
            </a:fld>
            <a:endParaRPr lang="en-US"/>
          </a:p>
        </p:txBody>
      </p:sp>
    </p:spTree>
    <p:extLst>
      <p:ext uri="{BB962C8B-B14F-4D97-AF65-F5344CB8AC3E}">
        <p14:creationId xmlns:p14="http://schemas.microsoft.com/office/powerpoint/2010/main" val="1478902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C60D2E04-C59B-4AD2-B156-D507C33CFC0B}" type="slidenum">
              <a:rPr lang="en-US" smtClean="0"/>
              <a:t>27</a:t>
            </a:fld>
            <a:endParaRPr lang="en-US"/>
          </a:p>
        </p:txBody>
      </p:sp>
    </p:spTree>
    <p:extLst>
      <p:ext uri="{BB962C8B-B14F-4D97-AF65-F5344CB8AC3E}">
        <p14:creationId xmlns:p14="http://schemas.microsoft.com/office/powerpoint/2010/main" val="1478902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C60D2E04-C59B-4AD2-B156-D507C33CFC0B}" type="slidenum">
              <a:rPr lang="en-US" smtClean="0"/>
              <a:t>28</a:t>
            </a:fld>
            <a:endParaRPr lang="en-US"/>
          </a:p>
        </p:txBody>
      </p:sp>
    </p:spTree>
    <p:extLst>
      <p:ext uri="{BB962C8B-B14F-4D97-AF65-F5344CB8AC3E}">
        <p14:creationId xmlns:p14="http://schemas.microsoft.com/office/powerpoint/2010/main" val="1478902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C60D2E04-C59B-4AD2-B156-D507C33CFC0B}" type="slidenum">
              <a:rPr lang="en-US" smtClean="0"/>
              <a:t>29</a:t>
            </a:fld>
            <a:endParaRPr lang="en-US"/>
          </a:p>
        </p:txBody>
      </p:sp>
    </p:spTree>
    <p:extLst>
      <p:ext uri="{BB962C8B-B14F-4D97-AF65-F5344CB8AC3E}">
        <p14:creationId xmlns:p14="http://schemas.microsoft.com/office/powerpoint/2010/main" val="1478902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C60D2E04-C59B-4AD2-B156-D507C33CFC0B}" type="slidenum">
              <a:rPr lang="en-US" smtClean="0"/>
              <a:t>30</a:t>
            </a:fld>
            <a:endParaRPr lang="en-US"/>
          </a:p>
        </p:txBody>
      </p:sp>
    </p:spTree>
    <p:extLst>
      <p:ext uri="{BB962C8B-B14F-4D97-AF65-F5344CB8AC3E}">
        <p14:creationId xmlns:p14="http://schemas.microsoft.com/office/powerpoint/2010/main" val="1478902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C60D2E04-C59B-4AD2-B156-D507C33CFC0B}" type="slidenum">
              <a:rPr lang="en-US" smtClean="0"/>
              <a:t>31</a:t>
            </a:fld>
            <a:endParaRPr lang="en-US"/>
          </a:p>
        </p:txBody>
      </p:sp>
    </p:spTree>
    <p:extLst>
      <p:ext uri="{BB962C8B-B14F-4D97-AF65-F5344CB8AC3E}">
        <p14:creationId xmlns:p14="http://schemas.microsoft.com/office/powerpoint/2010/main" val="1478902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C60D2E04-C59B-4AD2-B156-D507C33CFC0B}" type="slidenum">
              <a:rPr lang="en-US" smtClean="0"/>
              <a:t>32</a:t>
            </a:fld>
            <a:endParaRPr lang="en-US"/>
          </a:p>
        </p:txBody>
      </p:sp>
    </p:spTree>
    <p:extLst>
      <p:ext uri="{BB962C8B-B14F-4D97-AF65-F5344CB8AC3E}">
        <p14:creationId xmlns:p14="http://schemas.microsoft.com/office/powerpoint/2010/main" val="1478902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C60D2E04-C59B-4AD2-B156-D507C33CFC0B}" type="slidenum">
              <a:rPr lang="en-US" smtClean="0"/>
              <a:t>33</a:t>
            </a:fld>
            <a:endParaRPr lang="en-US"/>
          </a:p>
        </p:txBody>
      </p:sp>
    </p:spTree>
    <p:extLst>
      <p:ext uri="{BB962C8B-B14F-4D97-AF65-F5344CB8AC3E}">
        <p14:creationId xmlns:p14="http://schemas.microsoft.com/office/powerpoint/2010/main" val="14789025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C60D2E04-C59B-4AD2-B156-D507C33CFC0B}" type="slidenum">
              <a:rPr lang="en-US" smtClean="0"/>
              <a:t>34</a:t>
            </a:fld>
            <a:endParaRPr lang="en-US"/>
          </a:p>
        </p:txBody>
      </p:sp>
    </p:spTree>
    <p:extLst>
      <p:ext uri="{BB962C8B-B14F-4D97-AF65-F5344CB8AC3E}">
        <p14:creationId xmlns:p14="http://schemas.microsoft.com/office/powerpoint/2010/main" val="1478902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Iowa Campus Compact uses national service as a strategy to meet our mission. </a:t>
            </a:r>
          </a:p>
        </p:txBody>
      </p:sp>
      <p:sp>
        <p:nvSpPr>
          <p:cNvPr id="4" name="Slide Number Placeholder 3"/>
          <p:cNvSpPr>
            <a:spLocks noGrp="1"/>
          </p:cNvSpPr>
          <p:nvPr>
            <p:ph type="sldNum" sz="quarter" idx="10"/>
          </p:nvPr>
        </p:nvSpPr>
        <p:spPr/>
        <p:txBody>
          <a:bodyPr/>
          <a:lstStyle/>
          <a:p>
            <a:fld id="{C60D2E04-C59B-4AD2-B156-D507C33CFC0B}" type="slidenum">
              <a:rPr lang="en-US" smtClean="0"/>
              <a:t>8</a:t>
            </a:fld>
            <a:endParaRPr lang="en-US"/>
          </a:p>
        </p:txBody>
      </p:sp>
    </p:spTree>
    <p:extLst>
      <p:ext uri="{BB962C8B-B14F-4D97-AF65-F5344CB8AC3E}">
        <p14:creationId xmlns:p14="http://schemas.microsoft.com/office/powerpoint/2010/main" val="14789025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C60D2E04-C59B-4AD2-B156-D507C33CFC0B}" type="slidenum">
              <a:rPr lang="en-US" smtClean="0"/>
              <a:t>35</a:t>
            </a:fld>
            <a:endParaRPr lang="en-US"/>
          </a:p>
        </p:txBody>
      </p:sp>
    </p:spTree>
    <p:extLst>
      <p:ext uri="{BB962C8B-B14F-4D97-AF65-F5344CB8AC3E}">
        <p14:creationId xmlns:p14="http://schemas.microsoft.com/office/powerpoint/2010/main" val="14789025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C60D2E04-C59B-4AD2-B156-D507C33CFC0B}" type="slidenum">
              <a:rPr lang="en-US" smtClean="0"/>
              <a:t>36</a:t>
            </a:fld>
            <a:endParaRPr lang="en-US"/>
          </a:p>
        </p:txBody>
      </p:sp>
    </p:spTree>
    <p:extLst>
      <p:ext uri="{BB962C8B-B14F-4D97-AF65-F5344CB8AC3E}">
        <p14:creationId xmlns:p14="http://schemas.microsoft.com/office/powerpoint/2010/main" val="14789025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C60D2E04-C59B-4AD2-B156-D507C33CFC0B}" type="slidenum">
              <a:rPr lang="en-US" smtClean="0"/>
              <a:t>37</a:t>
            </a:fld>
            <a:endParaRPr lang="en-US"/>
          </a:p>
        </p:txBody>
      </p:sp>
    </p:spTree>
    <p:extLst>
      <p:ext uri="{BB962C8B-B14F-4D97-AF65-F5344CB8AC3E}">
        <p14:creationId xmlns:p14="http://schemas.microsoft.com/office/powerpoint/2010/main" val="14789025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C60D2E04-C59B-4AD2-B156-D507C33CFC0B}" type="slidenum">
              <a:rPr lang="en-US" smtClean="0"/>
              <a:t>38</a:t>
            </a:fld>
            <a:endParaRPr lang="en-US"/>
          </a:p>
        </p:txBody>
      </p:sp>
    </p:spTree>
    <p:extLst>
      <p:ext uri="{BB962C8B-B14F-4D97-AF65-F5344CB8AC3E}">
        <p14:creationId xmlns:p14="http://schemas.microsoft.com/office/powerpoint/2010/main" val="14789025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C60D2E04-C59B-4AD2-B156-D507C33CFC0B}" type="slidenum">
              <a:rPr lang="en-US" smtClean="0"/>
              <a:t>39</a:t>
            </a:fld>
            <a:endParaRPr lang="en-US"/>
          </a:p>
        </p:txBody>
      </p:sp>
    </p:spTree>
    <p:extLst>
      <p:ext uri="{BB962C8B-B14F-4D97-AF65-F5344CB8AC3E}">
        <p14:creationId xmlns:p14="http://schemas.microsoft.com/office/powerpoint/2010/main" val="14789025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C60D2E04-C59B-4AD2-B156-D507C33CFC0B}" type="slidenum">
              <a:rPr lang="en-US" smtClean="0"/>
              <a:t>40</a:t>
            </a:fld>
            <a:endParaRPr lang="en-US"/>
          </a:p>
        </p:txBody>
      </p:sp>
    </p:spTree>
    <p:extLst>
      <p:ext uri="{BB962C8B-B14F-4D97-AF65-F5344CB8AC3E}">
        <p14:creationId xmlns:p14="http://schemas.microsoft.com/office/powerpoint/2010/main" val="14789025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C60D2E04-C59B-4AD2-B156-D507C33CFC0B}" type="slidenum">
              <a:rPr lang="en-US" smtClean="0"/>
              <a:t>41</a:t>
            </a:fld>
            <a:endParaRPr lang="en-US"/>
          </a:p>
        </p:txBody>
      </p:sp>
    </p:spTree>
    <p:extLst>
      <p:ext uri="{BB962C8B-B14F-4D97-AF65-F5344CB8AC3E}">
        <p14:creationId xmlns:p14="http://schemas.microsoft.com/office/powerpoint/2010/main" val="1478902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C60D2E04-C59B-4AD2-B156-D507C33CFC0B}" type="slidenum">
              <a:rPr lang="en-US" smtClean="0"/>
              <a:t>9</a:t>
            </a:fld>
            <a:endParaRPr lang="en-US"/>
          </a:p>
        </p:txBody>
      </p:sp>
    </p:spTree>
    <p:extLst>
      <p:ext uri="{BB962C8B-B14F-4D97-AF65-F5344CB8AC3E}">
        <p14:creationId xmlns:p14="http://schemas.microsoft.com/office/powerpoint/2010/main" val="1478902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C60D2E04-C59B-4AD2-B156-D507C33CFC0B}" type="slidenum">
              <a:rPr lang="en-US" smtClean="0"/>
              <a:t>10</a:t>
            </a:fld>
            <a:endParaRPr lang="en-US"/>
          </a:p>
        </p:txBody>
      </p:sp>
    </p:spTree>
    <p:extLst>
      <p:ext uri="{BB962C8B-B14F-4D97-AF65-F5344CB8AC3E}">
        <p14:creationId xmlns:p14="http://schemas.microsoft.com/office/powerpoint/2010/main" val="1478902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C60D2E04-C59B-4AD2-B156-D507C33CFC0B}" type="slidenum">
              <a:rPr lang="en-US" smtClean="0"/>
              <a:t>11</a:t>
            </a:fld>
            <a:endParaRPr lang="en-US"/>
          </a:p>
        </p:txBody>
      </p:sp>
    </p:spTree>
    <p:extLst>
      <p:ext uri="{BB962C8B-B14F-4D97-AF65-F5344CB8AC3E}">
        <p14:creationId xmlns:p14="http://schemas.microsoft.com/office/powerpoint/2010/main" val="1478902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C60D2E04-C59B-4AD2-B156-D507C33CFC0B}" type="slidenum">
              <a:rPr lang="en-US" smtClean="0"/>
              <a:t>12</a:t>
            </a:fld>
            <a:endParaRPr lang="en-US"/>
          </a:p>
        </p:txBody>
      </p:sp>
    </p:spTree>
    <p:extLst>
      <p:ext uri="{BB962C8B-B14F-4D97-AF65-F5344CB8AC3E}">
        <p14:creationId xmlns:p14="http://schemas.microsoft.com/office/powerpoint/2010/main" val="1478902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C60D2E04-C59B-4AD2-B156-D507C33CFC0B}" type="slidenum">
              <a:rPr lang="en-US" smtClean="0"/>
              <a:t>13</a:t>
            </a:fld>
            <a:endParaRPr lang="en-US"/>
          </a:p>
        </p:txBody>
      </p:sp>
    </p:spTree>
    <p:extLst>
      <p:ext uri="{BB962C8B-B14F-4D97-AF65-F5344CB8AC3E}">
        <p14:creationId xmlns:p14="http://schemas.microsoft.com/office/powerpoint/2010/main" val="1478902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C60D2E04-C59B-4AD2-B156-D507C33CFC0B}" type="slidenum">
              <a:rPr lang="en-US" smtClean="0"/>
              <a:t>14</a:t>
            </a:fld>
            <a:endParaRPr lang="en-US"/>
          </a:p>
        </p:txBody>
      </p:sp>
    </p:spTree>
    <p:extLst>
      <p:ext uri="{BB962C8B-B14F-4D97-AF65-F5344CB8AC3E}">
        <p14:creationId xmlns:p14="http://schemas.microsoft.com/office/powerpoint/2010/main" val="1478902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BC654C5-8B71-4AB7-BF36-A9A767B0ADA3}" type="datetimeFigureOut">
              <a:rPr lang="en-US" smtClean="0"/>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2238B-522F-4C7C-85BB-BE8C78EA5EE8}" type="slidenum">
              <a:rPr lang="en-US" smtClean="0"/>
              <a:t>‹#›</a:t>
            </a:fld>
            <a:endParaRPr lang="en-US"/>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1488128" y="1752600"/>
            <a:ext cx="6186385" cy="2514600"/>
          </a:xfrm>
          <a:prstGeom prst="rect">
            <a:avLst/>
          </a:prstGeom>
        </p:spPr>
      </p:pic>
      <p:sp>
        <p:nvSpPr>
          <p:cNvPr id="8" name="TextBox 7"/>
          <p:cNvSpPr txBox="1"/>
          <p:nvPr userDrawn="1"/>
        </p:nvSpPr>
        <p:spPr>
          <a:xfrm>
            <a:off x="2086884" y="4510682"/>
            <a:ext cx="4988872" cy="461665"/>
          </a:xfrm>
          <a:prstGeom prst="rect">
            <a:avLst/>
          </a:prstGeom>
          <a:noFill/>
        </p:spPr>
        <p:txBody>
          <a:bodyPr wrap="square" rtlCol="0">
            <a:spAutoFit/>
          </a:bodyPr>
          <a:lstStyle/>
          <a:p>
            <a:r>
              <a:rPr lang="en-US" sz="2400" dirty="0" smtClean="0">
                <a:latin typeface="Helvetica" pitchFamily="34" charset="0"/>
                <a:cs typeface="Helvetica" pitchFamily="34" charset="0"/>
              </a:rPr>
              <a:t>Iowacollegeamericorps.weebly.com</a:t>
            </a:r>
            <a:endParaRPr lang="en-US" sz="2400" dirty="0">
              <a:latin typeface="Helvetica" pitchFamily="34" charset="0"/>
              <a:cs typeface="Helvetica" pitchFamily="34" charset="0"/>
            </a:endParaRPr>
          </a:p>
        </p:txBody>
      </p:sp>
    </p:spTree>
    <p:extLst>
      <p:ext uri="{BB962C8B-B14F-4D97-AF65-F5344CB8AC3E}">
        <p14:creationId xmlns:p14="http://schemas.microsoft.com/office/powerpoint/2010/main" val="17212522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BC654C5-8B71-4AB7-BF36-A9A767B0ADA3}" type="datetimeFigureOut">
              <a:rPr lang="en-US" smtClean="0"/>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2238B-522F-4C7C-85BB-BE8C78EA5EE8}" type="slidenum">
              <a:rPr lang="en-US" smtClean="0"/>
              <a:t>‹#›</a:t>
            </a:fld>
            <a:endParaRPr lang="en-US"/>
          </a:p>
        </p:txBody>
      </p:sp>
      <p:sp>
        <p:nvSpPr>
          <p:cNvPr id="7" name="Rectangle 6"/>
          <p:cNvSpPr/>
          <p:nvPr userDrawn="1"/>
        </p:nvSpPr>
        <p:spPr>
          <a:xfrm>
            <a:off x="3886200" y="304800"/>
            <a:ext cx="4800600" cy="129540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3550"/>
            <a:endParaRPr lang="en-US" sz="3200" b="1" dirty="0">
              <a:solidFill>
                <a:srgbClr val="000000"/>
              </a:solidFill>
              <a:latin typeface="Helvetica" pitchFamily="34" charset="0"/>
              <a:cs typeface="Helvetica" pitchFamily="34" charset="0"/>
            </a:endParaRPr>
          </a:p>
        </p:txBody>
      </p:sp>
      <p:sp>
        <p:nvSpPr>
          <p:cNvPr id="8" name="Rectangle 7"/>
          <p:cNvSpPr/>
          <p:nvPr userDrawn="1"/>
        </p:nvSpPr>
        <p:spPr>
          <a:xfrm>
            <a:off x="447148" y="1828800"/>
            <a:ext cx="8239652" cy="3200400"/>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3550"/>
            <a:endParaRPr lang="en-US" dirty="0">
              <a:solidFill>
                <a:schemeClr val="bg1">
                  <a:lumMod val="85000"/>
                </a:schemeClr>
              </a:solidFill>
              <a:latin typeface="Helvetica" pitchFamily="34" charset="0"/>
              <a:cs typeface="Helvetica" pitchFamily="34" charset="0"/>
            </a:endParaRPr>
          </a:p>
        </p:txBody>
      </p:sp>
      <p:sp>
        <p:nvSpPr>
          <p:cNvPr id="9" name="Rectangle 8"/>
          <p:cNvSpPr/>
          <p:nvPr userDrawn="1"/>
        </p:nvSpPr>
        <p:spPr>
          <a:xfrm>
            <a:off x="457200" y="5257800"/>
            <a:ext cx="8239652" cy="914400"/>
          </a:xfrm>
          <a:prstGeom prst="rect">
            <a:avLst/>
          </a:prstGeom>
          <a:solidFill>
            <a:srgbClr val="92048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3550"/>
            <a:endParaRPr lang="en-US" dirty="0">
              <a:solidFill>
                <a:schemeClr val="bg1">
                  <a:lumMod val="75000"/>
                </a:schemeClr>
              </a:solidFill>
              <a:latin typeface="Helvetica" pitchFamily="34" charset="0"/>
              <a:cs typeface="Helvetica" pitchFamily="34" charset="0"/>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287567"/>
            <a:ext cx="3328979" cy="1353141"/>
          </a:xfrm>
          <a:prstGeom prst="rect">
            <a:avLst/>
          </a:prstGeom>
        </p:spPr>
      </p:pic>
    </p:spTree>
    <p:extLst>
      <p:ext uri="{BB962C8B-B14F-4D97-AF65-F5344CB8AC3E}">
        <p14:creationId xmlns:p14="http://schemas.microsoft.com/office/powerpoint/2010/main" val="34811337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BC654C5-8B71-4AB7-BF36-A9A767B0ADA3}" type="datetimeFigureOut">
              <a:rPr lang="en-US" smtClean="0"/>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2238B-522F-4C7C-85BB-BE8C78EA5EE8}" type="slidenum">
              <a:rPr lang="en-US" smtClean="0"/>
              <a:t>‹#›</a:t>
            </a:fld>
            <a:endParaRPr lang="en-US"/>
          </a:p>
        </p:txBody>
      </p:sp>
      <p:sp>
        <p:nvSpPr>
          <p:cNvPr id="7" name="Rectangle 6"/>
          <p:cNvSpPr/>
          <p:nvPr userDrawn="1"/>
        </p:nvSpPr>
        <p:spPr>
          <a:xfrm>
            <a:off x="3886200" y="304800"/>
            <a:ext cx="4800600" cy="129540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3550"/>
            <a:endParaRPr lang="en-US" sz="3200" b="1" dirty="0">
              <a:solidFill>
                <a:srgbClr val="000000"/>
              </a:solidFill>
              <a:latin typeface="Helvetica" pitchFamily="34" charset="0"/>
              <a:cs typeface="Helvetica" pitchFamily="34" charset="0"/>
            </a:endParaRPr>
          </a:p>
        </p:txBody>
      </p:sp>
      <p:sp>
        <p:nvSpPr>
          <p:cNvPr id="8" name="Rectangle 7"/>
          <p:cNvSpPr/>
          <p:nvPr userDrawn="1"/>
        </p:nvSpPr>
        <p:spPr>
          <a:xfrm>
            <a:off x="447148" y="1828800"/>
            <a:ext cx="8239652" cy="4343400"/>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3550"/>
            <a:endParaRPr lang="en-US" dirty="0">
              <a:solidFill>
                <a:schemeClr val="bg1">
                  <a:lumMod val="85000"/>
                </a:schemeClr>
              </a:solidFill>
              <a:latin typeface="Helvetica" pitchFamily="34" charset="0"/>
              <a:cs typeface="Helvetica" pitchFamily="34" charset="0"/>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287567"/>
            <a:ext cx="3328979" cy="1353141"/>
          </a:xfrm>
          <a:prstGeom prst="rect">
            <a:avLst/>
          </a:prstGeom>
        </p:spPr>
      </p:pic>
    </p:spTree>
    <p:extLst>
      <p:ext uri="{BB962C8B-B14F-4D97-AF65-F5344CB8AC3E}">
        <p14:creationId xmlns:p14="http://schemas.microsoft.com/office/powerpoint/2010/main" val="19941344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654C5-8B71-4AB7-BF36-A9A767B0ADA3}" type="datetimeFigureOut">
              <a:rPr lang="en-US" smtClean="0"/>
              <a:t>10/28/2013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D2238B-522F-4C7C-85BB-BE8C78EA5EE8}" type="slidenum">
              <a:rPr lang="en-US" smtClean="0"/>
              <a:t>‹#›</a:t>
            </a:fld>
            <a:endParaRPr lang="en-US"/>
          </a:p>
        </p:txBody>
      </p:sp>
    </p:spTree>
    <p:extLst>
      <p:ext uri="{BB962C8B-B14F-4D97-AF65-F5344CB8AC3E}">
        <p14:creationId xmlns:p14="http://schemas.microsoft.com/office/powerpoint/2010/main" val="79741547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56"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cid:image001.png@01CEA569.94B4F78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mailto:entaa.noreply@iowa.gov"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cid:image001.png@01CEA569.DAE01230"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mailto:jellis@iwcc.edu"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entaa.iowa.gov/entaa/sso?appId=DOM_GMS&amp;callingApp=https://www.iowagrants.gov/login.do&amp;tab=forgotid"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mailto:entaa.noreply@iowa.gov"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59085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0" y="718810"/>
            <a:ext cx="39624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Qualifications</a:t>
            </a:r>
            <a:endParaRPr lang="en-US" sz="2800" dirty="0">
              <a:latin typeface="Helvetica" pitchFamily="34" charset="0"/>
              <a:cs typeface="Helvetica" pitchFamily="34" charset="0"/>
            </a:endParaRPr>
          </a:p>
        </p:txBody>
      </p:sp>
      <p:sp>
        <p:nvSpPr>
          <p:cNvPr id="3" name="TextBox 2"/>
          <p:cNvSpPr txBox="1"/>
          <p:nvPr/>
        </p:nvSpPr>
        <p:spPr>
          <a:xfrm>
            <a:off x="675640" y="1889879"/>
            <a:ext cx="7848600" cy="2708434"/>
          </a:xfrm>
          <a:prstGeom prst="rect">
            <a:avLst/>
          </a:prstGeom>
          <a:noFill/>
        </p:spPr>
        <p:txBody>
          <a:bodyPr wrap="square" rtlCol="0">
            <a:spAutoFit/>
          </a:bodyPr>
          <a:lstStyle/>
          <a:p>
            <a:pPr marL="342900" indent="-342900">
              <a:spcAft>
                <a:spcPts val="1200"/>
              </a:spcAft>
              <a:buFont typeface="Arial" pitchFamily="34" charset="0"/>
              <a:buChar char="•"/>
            </a:pPr>
            <a:r>
              <a:rPr lang="en-US" sz="2000" dirty="0" smtClean="0">
                <a:latin typeface="Arial" pitchFamily="34" charset="0"/>
                <a:cs typeface="Arial" pitchFamily="34" charset="0"/>
              </a:rPr>
              <a:t>Be a </a:t>
            </a:r>
            <a:r>
              <a:rPr lang="en-US" sz="2000" dirty="0">
                <a:latin typeface="Arial" pitchFamily="34" charset="0"/>
                <a:cs typeface="Arial" pitchFamily="34" charset="0"/>
              </a:rPr>
              <a:t>United States citizen, a United States national, or a legal permanent resident of the United States </a:t>
            </a:r>
            <a:endParaRPr lang="en-US" sz="2000" dirty="0" smtClean="0">
              <a:latin typeface="Arial" pitchFamily="34" charset="0"/>
              <a:cs typeface="Arial" pitchFamily="34" charset="0"/>
            </a:endParaRPr>
          </a:p>
          <a:p>
            <a:pPr marL="342900" indent="-342900">
              <a:spcAft>
                <a:spcPts val="1200"/>
              </a:spcAft>
              <a:buFont typeface="Arial" pitchFamily="34" charset="0"/>
              <a:buChar char="•"/>
            </a:pPr>
            <a:r>
              <a:rPr lang="en-US" sz="2000" dirty="0" smtClean="0">
                <a:latin typeface="Arial" pitchFamily="34" charset="0"/>
                <a:cs typeface="Arial" pitchFamily="34" charset="0"/>
              </a:rPr>
              <a:t>Be at </a:t>
            </a:r>
            <a:r>
              <a:rPr lang="en-US" sz="2000" dirty="0">
                <a:latin typeface="Arial" pitchFamily="34" charset="0"/>
                <a:cs typeface="Arial" pitchFamily="34" charset="0"/>
              </a:rPr>
              <a:t>least </a:t>
            </a:r>
            <a:r>
              <a:rPr lang="en-US" sz="2000" dirty="0" smtClean="0">
                <a:latin typeface="Arial" pitchFamily="34" charset="0"/>
                <a:cs typeface="Arial" pitchFamily="34" charset="0"/>
              </a:rPr>
              <a:t>17 years </a:t>
            </a:r>
            <a:r>
              <a:rPr lang="en-US" sz="2000" dirty="0">
                <a:latin typeface="Arial" pitchFamily="34" charset="0"/>
                <a:cs typeface="Arial" pitchFamily="34" charset="0"/>
              </a:rPr>
              <a:t>of age. </a:t>
            </a:r>
            <a:endParaRPr lang="en-US" sz="2000" dirty="0" smtClean="0">
              <a:latin typeface="Arial" pitchFamily="34" charset="0"/>
              <a:cs typeface="Arial" pitchFamily="34" charset="0"/>
            </a:endParaRPr>
          </a:p>
          <a:p>
            <a:pPr marL="342900" indent="-342900">
              <a:spcAft>
                <a:spcPts val="1200"/>
              </a:spcAft>
              <a:buFont typeface="Arial" pitchFamily="34" charset="0"/>
              <a:buChar char="•"/>
            </a:pPr>
            <a:r>
              <a:rPr lang="en-US" sz="2000" dirty="0" smtClean="0">
                <a:latin typeface="Arial" pitchFamily="34" charset="0"/>
                <a:cs typeface="Arial" pitchFamily="34" charset="0"/>
              </a:rPr>
              <a:t>Have </a:t>
            </a:r>
            <a:r>
              <a:rPr lang="en-US" sz="2000" dirty="0">
                <a:latin typeface="Arial" pitchFamily="34" charset="0"/>
                <a:cs typeface="Arial" pitchFamily="34" charset="0"/>
              </a:rPr>
              <a:t>a high school diploma, GED or agrees to obtain one while under service to the Program. </a:t>
            </a:r>
            <a:endParaRPr lang="en-US" sz="2000" dirty="0" smtClean="0">
              <a:latin typeface="Arial" pitchFamily="34" charset="0"/>
              <a:cs typeface="Arial" pitchFamily="34" charset="0"/>
            </a:endParaRPr>
          </a:p>
          <a:p>
            <a:pPr marL="342900" indent="-342900">
              <a:spcAft>
                <a:spcPts val="1200"/>
              </a:spcAft>
              <a:buFont typeface="Arial" pitchFamily="34" charset="0"/>
              <a:buChar char="•"/>
            </a:pPr>
            <a:r>
              <a:rPr lang="en-US" sz="2000" dirty="0">
                <a:latin typeface="Arial" pitchFamily="34" charset="0"/>
                <a:cs typeface="Arial" pitchFamily="34" charset="0"/>
              </a:rPr>
              <a:t>M</a:t>
            </a:r>
            <a:r>
              <a:rPr lang="en-US" sz="2000" dirty="0" smtClean="0">
                <a:latin typeface="Arial" pitchFamily="34" charset="0"/>
                <a:cs typeface="Arial" pitchFamily="34" charset="0"/>
              </a:rPr>
              <a:t>ust be </a:t>
            </a:r>
            <a:r>
              <a:rPr lang="en-US" sz="2000" dirty="0">
                <a:latin typeface="Arial" pitchFamily="34" charset="0"/>
                <a:cs typeface="Arial" pitchFamily="34" charset="0"/>
              </a:rPr>
              <a:t>a current student in good standing with one of </a:t>
            </a:r>
            <a:r>
              <a:rPr lang="en-US" sz="2000" dirty="0" smtClean="0">
                <a:latin typeface="Arial" pitchFamily="34" charset="0"/>
                <a:cs typeface="Arial" pitchFamily="34" charset="0"/>
              </a:rPr>
              <a:t>IACC’s member </a:t>
            </a:r>
            <a:r>
              <a:rPr lang="en-US" sz="2000" dirty="0">
                <a:latin typeface="Arial" pitchFamily="34" charset="0"/>
                <a:cs typeface="Arial" pitchFamily="34" charset="0"/>
              </a:rPr>
              <a:t>institutions of higher education.</a:t>
            </a:r>
          </a:p>
        </p:txBody>
      </p:sp>
      <p:sp>
        <p:nvSpPr>
          <p:cNvPr id="4" name="TextBox 3"/>
          <p:cNvSpPr txBox="1"/>
          <p:nvPr/>
        </p:nvSpPr>
        <p:spPr>
          <a:xfrm>
            <a:off x="914400" y="5410200"/>
            <a:ext cx="7543800" cy="646331"/>
          </a:xfrm>
          <a:prstGeom prst="rect">
            <a:avLst/>
          </a:prstGeom>
          <a:noFill/>
        </p:spPr>
        <p:txBody>
          <a:bodyPr wrap="square" rtlCol="0">
            <a:spAutoFit/>
          </a:bodyPr>
          <a:lstStyle/>
          <a:p>
            <a:r>
              <a:rPr lang="en-US" dirty="0" smtClean="0"/>
              <a:t>You will need a government issued ID (e.g., passport or drivers license) in order to sign up for the Iowa College AmeriCorps Program. </a:t>
            </a:r>
          </a:p>
        </p:txBody>
      </p:sp>
    </p:spTree>
    <p:extLst>
      <p:ext uri="{BB962C8B-B14F-4D97-AF65-F5344CB8AC3E}">
        <p14:creationId xmlns:p14="http://schemas.microsoft.com/office/powerpoint/2010/main" val="2156182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0" y="723870"/>
            <a:ext cx="39624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Commitment</a:t>
            </a:r>
            <a:endParaRPr lang="en-US" sz="2800" dirty="0">
              <a:latin typeface="Helvetica" pitchFamily="34" charset="0"/>
              <a:cs typeface="Helvetica" pitchFamily="34" charset="0"/>
            </a:endParaRPr>
          </a:p>
        </p:txBody>
      </p:sp>
      <p:sp>
        <p:nvSpPr>
          <p:cNvPr id="3" name="TextBox 2"/>
          <p:cNvSpPr txBox="1"/>
          <p:nvPr/>
        </p:nvSpPr>
        <p:spPr>
          <a:xfrm>
            <a:off x="675640" y="1968319"/>
            <a:ext cx="7848600" cy="3323987"/>
          </a:xfrm>
          <a:prstGeom prst="rect">
            <a:avLst/>
          </a:prstGeom>
          <a:noFill/>
        </p:spPr>
        <p:txBody>
          <a:bodyPr wrap="square" rtlCol="0">
            <a:spAutoFit/>
          </a:bodyPr>
          <a:lstStyle/>
          <a:p>
            <a:pPr marL="342900" indent="-342900">
              <a:spcAft>
                <a:spcPts val="1200"/>
              </a:spcAft>
              <a:buFont typeface="Arial" pitchFamily="34" charset="0"/>
              <a:buChar char="•"/>
            </a:pPr>
            <a:r>
              <a:rPr lang="en-US" sz="2000" dirty="0" smtClean="0">
                <a:latin typeface="Arial" pitchFamily="34" charset="0"/>
                <a:ea typeface="ＭＳ Ｐゴシック" pitchFamily="34" charset="-128"/>
              </a:rPr>
              <a:t>Serve at an area not-for-profit</a:t>
            </a:r>
          </a:p>
          <a:p>
            <a:pPr marL="342900" indent="-342900">
              <a:spcAft>
                <a:spcPts val="1200"/>
              </a:spcAft>
              <a:buFont typeface="Arial" pitchFamily="34" charset="0"/>
              <a:buChar char="•"/>
            </a:pPr>
            <a:r>
              <a:rPr lang="en-US" sz="2000" dirty="0" smtClean="0">
                <a:latin typeface="Arial" pitchFamily="34" charset="0"/>
                <a:ea typeface="ＭＳ Ｐゴシック" pitchFamily="34" charset="-128"/>
              </a:rPr>
              <a:t>Recruit 10 volunteers</a:t>
            </a:r>
          </a:p>
          <a:p>
            <a:pPr marL="342900" indent="-342900">
              <a:spcAft>
                <a:spcPts val="1200"/>
              </a:spcAft>
              <a:buFont typeface="Arial" pitchFamily="34" charset="0"/>
              <a:buChar char="•"/>
            </a:pPr>
            <a:r>
              <a:rPr lang="en-US" sz="2000" dirty="0" smtClean="0">
                <a:latin typeface="Arial" pitchFamily="34" charset="0"/>
                <a:ea typeface="ＭＳ Ｐゴシック" pitchFamily="34" charset="-128"/>
              </a:rPr>
              <a:t>Attend all required meetings and trainings</a:t>
            </a:r>
          </a:p>
          <a:p>
            <a:pPr marL="342900" indent="-342900">
              <a:spcAft>
                <a:spcPts val="1200"/>
              </a:spcAft>
              <a:buFont typeface="Arial" pitchFamily="34" charset="0"/>
              <a:buChar char="•"/>
            </a:pPr>
            <a:r>
              <a:rPr lang="en-US" sz="2000" dirty="0" smtClean="0">
                <a:latin typeface="Arial" pitchFamily="34" charset="0"/>
                <a:ea typeface="ＭＳ Ｐゴシック" pitchFamily="34" charset="-128"/>
              </a:rPr>
              <a:t>Submit monthly time sheet</a:t>
            </a:r>
          </a:p>
          <a:p>
            <a:pPr marL="342900" indent="-342900">
              <a:spcAft>
                <a:spcPts val="1200"/>
              </a:spcAft>
              <a:buFont typeface="Arial" pitchFamily="34" charset="0"/>
              <a:buChar char="•"/>
            </a:pPr>
            <a:r>
              <a:rPr lang="en-US" sz="2000" dirty="0" smtClean="0">
                <a:latin typeface="Arial" pitchFamily="34" charset="0"/>
                <a:ea typeface="ＭＳ Ｐゴシック" pitchFamily="34" charset="-128"/>
              </a:rPr>
              <a:t>Serve 300 hours (6 </a:t>
            </a:r>
            <a:r>
              <a:rPr lang="en-US" sz="2000" dirty="0" err="1" smtClean="0">
                <a:latin typeface="Arial" pitchFamily="34" charset="0"/>
                <a:ea typeface="ＭＳ Ｐゴシック" pitchFamily="34" charset="-128"/>
              </a:rPr>
              <a:t>hrs</a:t>
            </a:r>
            <a:r>
              <a:rPr lang="en-US" sz="2000" dirty="0" smtClean="0">
                <a:latin typeface="Arial" pitchFamily="34" charset="0"/>
                <a:ea typeface="ＭＳ Ｐゴシック" pitchFamily="34" charset="-128"/>
              </a:rPr>
              <a:t> per week) in 12 month period to the date of enrollment</a:t>
            </a:r>
          </a:p>
          <a:p>
            <a:pPr marL="342900" indent="-342900">
              <a:spcAft>
                <a:spcPts val="1200"/>
              </a:spcAft>
              <a:buFont typeface="Arial" pitchFamily="34" charset="0"/>
              <a:buChar char="•"/>
            </a:pPr>
            <a:r>
              <a:rPr lang="en-US" sz="2000" dirty="0" smtClean="0">
                <a:latin typeface="Arial" pitchFamily="34" charset="0"/>
                <a:ea typeface="ＭＳ Ｐゴシック" pitchFamily="34" charset="-128"/>
              </a:rPr>
              <a:t>Ideally complete program before end of second semester or must live in area during extended breaks (summer)</a:t>
            </a:r>
          </a:p>
        </p:txBody>
      </p:sp>
    </p:spTree>
    <p:extLst>
      <p:ext uri="{BB962C8B-B14F-4D97-AF65-F5344CB8AC3E}">
        <p14:creationId xmlns:p14="http://schemas.microsoft.com/office/powerpoint/2010/main" val="2917906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0" y="723870"/>
            <a:ext cx="39624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Service Plan</a:t>
            </a:r>
            <a:endParaRPr lang="en-US" sz="2800" dirty="0">
              <a:latin typeface="Helvetica" pitchFamily="34" charset="0"/>
              <a:cs typeface="Helvetica" pitchFamily="34" charset="0"/>
            </a:endParaRPr>
          </a:p>
        </p:txBody>
      </p:sp>
      <p:sp>
        <p:nvSpPr>
          <p:cNvPr id="3" name="TextBox 2"/>
          <p:cNvSpPr txBox="1"/>
          <p:nvPr/>
        </p:nvSpPr>
        <p:spPr>
          <a:xfrm>
            <a:off x="675640" y="2133600"/>
            <a:ext cx="7848600" cy="3139321"/>
          </a:xfrm>
          <a:prstGeom prst="rect">
            <a:avLst/>
          </a:prstGeom>
          <a:noFill/>
        </p:spPr>
        <p:txBody>
          <a:bodyPr wrap="square" rtlCol="0">
            <a:spAutoFit/>
          </a:bodyPr>
          <a:lstStyle/>
          <a:p>
            <a:pPr marL="342900" indent="-342900">
              <a:lnSpc>
                <a:spcPct val="90000"/>
              </a:lnSpc>
              <a:buFont typeface="Arial" pitchFamily="34" charset="0"/>
              <a:buChar char="•"/>
            </a:pPr>
            <a:r>
              <a:rPr lang="en-US" sz="2000" dirty="0" smtClean="0">
                <a:latin typeface="Arial" pitchFamily="34" charset="0"/>
                <a:ea typeface="ＭＳ Ｐゴシック" pitchFamily="34" charset="-128"/>
              </a:rPr>
              <a:t>Your service must build, or improve the capacity of an organization to fulfill it’s mission.</a:t>
            </a:r>
          </a:p>
          <a:p>
            <a:pPr marL="342900" indent="-342900">
              <a:lnSpc>
                <a:spcPct val="90000"/>
              </a:lnSpc>
              <a:buFont typeface="Arial" pitchFamily="34" charset="0"/>
              <a:buChar char="•"/>
            </a:pPr>
            <a:endParaRPr lang="en-US" sz="2000" dirty="0" smtClean="0">
              <a:latin typeface="Arial" pitchFamily="34" charset="0"/>
              <a:ea typeface="ＭＳ Ｐゴシック" pitchFamily="34" charset="-128"/>
            </a:endParaRPr>
          </a:p>
          <a:p>
            <a:pPr marL="342900" indent="-342900">
              <a:lnSpc>
                <a:spcPct val="90000"/>
              </a:lnSpc>
              <a:buFont typeface="Arial" pitchFamily="34" charset="0"/>
              <a:buChar char="•"/>
            </a:pPr>
            <a:r>
              <a:rPr lang="en-US" sz="2000" dirty="0" smtClean="0">
                <a:latin typeface="Arial" pitchFamily="34" charset="0"/>
                <a:ea typeface="ＭＳ Ｐゴシック" pitchFamily="34" charset="-128"/>
              </a:rPr>
              <a:t>You can serve at any qualifying non-profit organization, including public schools, government agencies, charitable non-profits, faith-based centers, and arts and culture institutions.</a:t>
            </a:r>
          </a:p>
          <a:p>
            <a:pPr marL="342900" indent="-342900">
              <a:lnSpc>
                <a:spcPct val="90000"/>
              </a:lnSpc>
              <a:buFont typeface="Arial" pitchFamily="34" charset="0"/>
              <a:buChar char="•"/>
            </a:pPr>
            <a:endParaRPr lang="en-US" sz="2000" dirty="0">
              <a:latin typeface="Arial" pitchFamily="34" charset="0"/>
              <a:ea typeface="ＭＳ Ｐゴシック" pitchFamily="34" charset="-128"/>
            </a:endParaRPr>
          </a:p>
          <a:p>
            <a:pPr marL="342900" indent="-342900">
              <a:lnSpc>
                <a:spcPct val="90000"/>
              </a:lnSpc>
              <a:buFont typeface="Arial" pitchFamily="34" charset="0"/>
              <a:buChar char="•"/>
            </a:pPr>
            <a:r>
              <a:rPr lang="en-US" sz="2000" dirty="0" smtClean="0">
                <a:latin typeface="Arial" pitchFamily="34" charset="0"/>
                <a:ea typeface="ＭＳ Ｐゴシック" pitchFamily="34" charset="-128"/>
              </a:rPr>
              <a:t>You can serve part of your hours on campus.</a:t>
            </a:r>
          </a:p>
          <a:p>
            <a:pPr marL="342900" indent="-342900">
              <a:lnSpc>
                <a:spcPct val="90000"/>
              </a:lnSpc>
              <a:buFont typeface="Arial" pitchFamily="34" charset="0"/>
              <a:buChar char="•"/>
            </a:pPr>
            <a:endParaRPr lang="en-US" sz="2000" dirty="0" smtClean="0">
              <a:latin typeface="Arial" pitchFamily="34" charset="0"/>
              <a:ea typeface="ＭＳ Ｐゴシック" pitchFamily="34" charset="-128"/>
            </a:endParaRPr>
          </a:p>
          <a:p>
            <a:pPr marL="342900" indent="-342900">
              <a:lnSpc>
                <a:spcPct val="90000"/>
              </a:lnSpc>
              <a:buFont typeface="Arial" pitchFamily="34" charset="0"/>
              <a:buChar char="•"/>
            </a:pPr>
            <a:r>
              <a:rPr lang="en-US" sz="2000" dirty="0" smtClean="0">
                <a:latin typeface="Arial" pitchFamily="34" charset="0"/>
                <a:ea typeface="ＭＳ Ｐゴシック" pitchFamily="34" charset="-128"/>
              </a:rPr>
              <a:t>You can also spend some of your service on member development/training.</a:t>
            </a:r>
          </a:p>
        </p:txBody>
      </p:sp>
    </p:spTree>
    <p:extLst>
      <p:ext uri="{BB962C8B-B14F-4D97-AF65-F5344CB8AC3E}">
        <p14:creationId xmlns:p14="http://schemas.microsoft.com/office/powerpoint/2010/main" val="2957370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0" y="723870"/>
            <a:ext cx="39624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Service Plan</a:t>
            </a:r>
            <a:endParaRPr lang="en-US" sz="2800" dirty="0">
              <a:latin typeface="Helvetica" pitchFamily="34" charset="0"/>
              <a:cs typeface="Helvetica" pitchFamily="34" charset="0"/>
            </a:endParaRPr>
          </a:p>
        </p:txBody>
      </p:sp>
      <p:sp>
        <p:nvSpPr>
          <p:cNvPr id="3" name="TextBox 2"/>
          <p:cNvSpPr txBox="1"/>
          <p:nvPr/>
        </p:nvSpPr>
        <p:spPr>
          <a:xfrm>
            <a:off x="675640" y="2057400"/>
            <a:ext cx="7848600" cy="3631763"/>
          </a:xfrm>
          <a:prstGeom prst="rect">
            <a:avLst/>
          </a:prstGeom>
          <a:noFill/>
        </p:spPr>
        <p:txBody>
          <a:bodyPr wrap="square" rtlCol="0">
            <a:spAutoFit/>
          </a:bodyPr>
          <a:lstStyle/>
          <a:p>
            <a:pPr marL="342900" indent="-342900">
              <a:spcAft>
                <a:spcPts val="1200"/>
              </a:spcAft>
              <a:buFont typeface="Arial" pitchFamily="34" charset="0"/>
              <a:buChar char="•"/>
            </a:pPr>
            <a:r>
              <a:rPr lang="en-US" sz="2000" dirty="0" smtClean="0">
                <a:latin typeface="Arial" pitchFamily="34" charset="0"/>
                <a:ea typeface="ＭＳ Ｐゴシック" pitchFamily="34" charset="-128"/>
              </a:rPr>
              <a:t>Service should be completed at organizations that are part of your service plan</a:t>
            </a:r>
          </a:p>
          <a:p>
            <a:pPr marL="342900" indent="-342900">
              <a:spcAft>
                <a:spcPts val="1200"/>
              </a:spcAft>
              <a:buFont typeface="Arial" pitchFamily="34" charset="0"/>
              <a:buChar char="•"/>
            </a:pPr>
            <a:r>
              <a:rPr lang="en-US" sz="2000" dirty="0" smtClean="0">
                <a:latin typeface="Arial" pitchFamily="34" charset="0"/>
                <a:ea typeface="ＭＳ Ｐゴシック" pitchFamily="34" charset="-128"/>
              </a:rPr>
              <a:t>Intentional and pre-determined</a:t>
            </a:r>
          </a:p>
          <a:p>
            <a:pPr marL="342900" indent="-342900">
              <a:spcAft>
                <a:spcPts val="1200"/>
              </a:spcAft>
              <a:buFont typeface="Arial" pitchFamily="34" charset="0"/>
              <a:buChar char="•"/>
            </a:pPr>
            <a:r>
              <a:rPr lang="en-US" sz="2000" dirty="0" smtClean="0">
                <a:latin typeface="Arial" pitchFamily="34" charset="0"/>
                <a:ea typeface="ＭＳ Ｐゴシック" pitchFamily="34" charset="-128"/>
              </a:rPr>
              <a:t>Do not expect service hours to be approved if they are not pre-determined as part of the service plan</a:t>
            </a:r>
          </a:p>
          <a:p>
            <a:pPr marL="342900" indent="-342900">
              <a:spcAft>
                <a:spcPts val="1200"/>
              </a:spcAft>
              <a:buFont typeface="Arial" pitchFamily="34" charset="0"/>
              <a:buChar char="•"/>
            </a:pPr>
            <a:r>
              <a:rPr lang="en-US" sz="2000" dirty="0" smtClean="0">
                <a:latin typeface="Arial" pitchFamily="34" charset="0"/>
                <a:ea typeface="ＭＳ Ｐゴシック" pitchFamily="34" charset="-128"/>
              </a:rPr>
              <a:t>Can also do one-time volunteer projects</a:t>
            </a:r>
          </a:p>
          <a:p>
            <a:pPr marL="342900" indent="-342900">
              <a:spcAft>
                <a:spcPts val="1200"/>
              </a:spcAft>
              <a:buFont typeface="Arial" pitchFamily="34" charset="0"/>
              <a:buChar char="•"/>
            </a:pPr>
            <a:r>
              <a:rPr lang="en-US" sz="2000" dirty="0" smtClean="0">
                <a:latin typeface="Arial" pitchFamily="34" charset="0"/>
                <a:ea typeface="ＭＳ Ｐゴシック" pitchFamily="34" charset="-128"/>
              </a:rPr>
              <a:t>Can re-visit service plan</a:t>
            </a:r>
          </a:p>
          <a:p>
            <a:pPr marL="342900" indent="-342900">
              <a:spcAft>
                <a:spcPts val="1200"/>
              </a:spcAft>
              <a:buFont typeface="Arial" pitchFamily="34" charset="0"/>
              <a:buChar char="•"/>
            </a:pPr>
            <a:r>
              <a:rPr lang="en-US" sz="2000" dirty="0" smtClean="0">
                <a:latin typeface="Arial" pitchFamily="34" charset="0"/>
                <a:ea typeface="ＭＳ Ｐゴシック" pitchFamily="34" charset="-128"/>
              </a:rPr>
              <a:t>Must serve in every month while in-service (could be training hours)</a:t>
            </a:r>
          </a:p>
        </p:txBody>
      </p:sp>
    </p:spTree>
    <p:extLst>
      <p:ext uri="{BB962C8B-B14F-4D97-AF65-F5344CB8AC3E}">
        <p14:creationId xmlns:p14="http://schemas.microsoft.com/office/powerpoint/2010/main" val="901114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0" y="723870"/>
            <a:ext cx="39624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Fundraising</a:t>
            </a:r>
            <a:endParaRPr lang="en-US" sz="2800" dirty="0">
              <a:latin typeface="Helvetica" pitchFamily="34" charset="0"/>
              <a:cs typeface="Helvetica" pitchFamily="34" charset="0"/>
            </a:endParaRPr>
          </a:p>
        </p:txBody>
      </p:sp>
      <p:sp>
        <p:nvSpPr>
          <p:cNvPr id="3" name="TextBox 2"/>
          <p:cNvSpPr txBox="1"/>
          <p:nvPr/>
        </p:nvSpPr>
        <p:spPr>
          <a:xfrm>
            <a:off x="675640" y="2199013"/>
            <a:ext cx="7848600" cy="2677656"/>
          </a:xfrm>
          <a:prstGeom prst="rect">
            <a:avLst/>
          </a:prstGeom>
          <a:noFill/>
        </p:spPr>
        <p:txBody>
          <a:bodyPr wrap="square" rtlCol="0">
            <a:spAutoFit/>
          </a:bodyPr>
          <a:lstStyle/>
          <a:p>
            <a:pPr>
              <a:lnSpc>
                <a:spcPct val="80000"/>
              </a:lnSpc>
              <a:spcAft>
                <a:spcPts val="1200"/>
              </a:spcAft>
              <a:buFont typeface="Wingdings" pitchFamily="2" charset="2"/>
              <a:buNone/>
            </a:pPr>
            <a:r>
              <a:rPr lang="en-US" sz="2000" dirty="0" smtClean="0">
                <a:latin typeface="Arial" pitchFamily="34" charset="0"/>
                <a:ea typeface="ＭＳ Ｐゴシック" pitchFamily="34" charset="-128"/>
              </a:rPr>
              <a:t>Fundraising can account for up to 10% of your total service term and includes:</a:t>
            </a:r>
          </a:p>
          <a:p>
            <a:pPr marL="742950" lvl="1" indent="-285750">
              <a:lnSpc>
                <a:spcPct val="80000"/>
              </a:lnSpc>
              <a:spcAft>
                <a:spcPts val="1200"/>
              </a:spcAft>
              <a:buFont typeface="Arial" pitchFamily="34" charset="0"/>
              <a:buChar char="•"/>
            </a:pPr>
            <a:r>
              <a:rPr lang="en-US" sz="2000" dirty="0" smtClean="0">
                <a:latin typeface="Arial" pitchFamily="34" charset="0"/>
                <a:ea typeface="ＭＳ Ｐゴシック" pitchFamily="34" charset="-128"/>
              </a:rPr>
              <a:t>Members are allowed to fundraise for specific service projects and solicit in-kind donations</a:t>
            </a:r>
          </a:p>
          <a:p>
            <a:pPr>
              <a:lnSpc>
                <a:spcPct val="80000"/>
              </a:lnSpc>
              <a:spcAft>
                <a:spcPts val="1200"/>
              </a:spcAft>
              <a:buFont typeface="Arial" pitchFamily="34" charset="0"/>
              <a:buNone/>
            </a:pPr>
            <a:endParaRPr lang="en-US" sz="2000" dirty="0" smtClean="0">
              <a:latin typeface="Arial" pitchFamily="34" charset="0"/>
              <a:ea typeface="ＭＳ Ｐゴシック" pitchFamily="34" charset="-128"/>
            </a:endParaRPr>
          </a:p>
          <a:p>
            <a:pPr>
              <a:lnSpc>
                <a:spcPct val="80000"/>
              </a:lnSpc>
              <a:spcAft>
                <a:spcPts val="1200"/>
              </a:spcAft>
              <a:buFont typeface="Wingdings" pitchFamily="2" charset="2"/>
              <a:buNone/>
            </a:pPr>
            <a:r>
              <a:rPr lang="en-US" sz="2000" dirty="0" smtClean="0">
                <a:latin typeface="Arial" pitchFamily="34" charset="0"/>
                <a:ea typeface="ＭＳ Ｐゴシック" pitchFamily="34" charset="-128"/>
              </a:rPr>
              <a:t>The maximum number of member development hours you can accrue with each term of service is:</a:t>
            </a:r>
          </a:p>
          <a:p>
            <a:pPr marL="742950" lvl="1" indent="-285750">
              <a:lnSpc>
                <a:spcPct val="80000"/>
              </a:lnSpc>
              <a:spcAft>
                <a:spcPts val="1200"/>
              </a:spcAft>
              <a:buFont typeface="Arial" pitchFamily="34" charset="0"/>
              <a:buChar char="•"/>
            </a:pPr>
            <a:r>
              <a:rPr lang="en-US" sz="2000" dirty="0" smtClean="0">
                <a:latin typeface="Arial" pitchFamily="34" charset="0"/>
                <a:ea typeface="ＭＳ Ｐゴシック" pitchFamily="34" charset="-128"/>
              </a:rPr>
              <a:t>30 hours out of the 300 </a:t>
            </a:r>
          </a:p>
        </p:txBody>
      </p:sp>
    </p:spTree>
    <p:extLst>
      <p:ext uri="{BB962C8B-B14F-4D97-AF65-F5344CB8AC3E}">
        <p14:creationId xmlns:p14="http://schemas.microsoft.com/office/powerpoint/2010/main" val="2551932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77640" y="723870"/>
            <a:ext cx="46482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Fundraising: the fine print</a:t>
            </a:r>
            <a:endParaRPr lang="en-US" sz="2800" dirty="0">
              <a:latin typeface="Helvetica" pitchFamily="34" charset="0"/>
              <a:cs typeface="Helvetica" pitchFamily="34" charset="0"/>
            </a:endParaRPr>
          </a:p>
        </p:txBody>
      </p:sp>
      <p:sp>
        <p:nvSpPr>
          <p:cNvPr id="3" name="TextBox 2"/>
          <p:cNvSpPr txBox="1"/>
          <p:nvPr/>
        </p:nvSpPr>
        <p:spPr>
          <a:xfrm>
            <a:off x="665480" y="1828800"/>
            <a:ext cx="7848600" cy="4247317"/>
          </a:xfrm>
          <a:prstGeom prst="rect">
            <a:avLst/>
          </a:prstGeom>
          <a:noFill/>
        </p:spPr>
        <p:txBody>
          <a:bodyPr wrap="square" rtlCol="0">
            <a:spAutoFit/>
          </a:bodyPr>
          <a:lstStyle/>
          <a:p>
            <a:r>
              <a:rPr lang="en-US" dirty="0"/>
              <a:t>AmeriCorps members may raise resources directly in support of your program’s service activities. Examples of fundraising activities AmeriCorps members may perform include, but are not limited to, the following:</a:t>
            </a:r>
          </a:p>
          <a:p>
            <a:pPr marL="285750" lvl="0" indent="-285750">
              <a:buFont typeface="Arial" pitchFamily="34" charset="0"/>
              <a:buChar char="•"/>
            </a:pPr>
            <a:r>
              <a:rPr lang="en-US" dirty="0"/>
              <a:t>Seeking donations of books from companies and individuals for a program in which volunteers teach children to read;</a:t>
            </a:r>
          </a:p>
          <a:p>
            <a:pPr marL="285750" lvl="0" indent="-285750">
              <a:buFont typeface="Arial" pitchFamily="34" charset="0"/>
              <a:buChar char="•"/>
            </a:pPr>
            <a:r>
              <a:rPr lang="en-US" dirty="0"/>
              <a:t>Writing a grant proposal to a foundation to secure resources to support the training of volunteers;</a:t>
            </a:r>
          </a:p>
          <a:p>
            <a:pPr marL="285750" lvl="0" indent="-285750">
              <a:buFont typeface="Arial" pitchFamily="34" charset="0"/>
              <a:buChar char="•"/>
            </a:pPr>
            <a:r>
              <a:rPr lang="en-US" dirty="0"/>
              <a:t>Securing supplies and equipment from the community to enable volunteers to help build houses for low-income individuals;</a:t>
            </a:r>
          </a:p>
          <a:p>
            <a:pPr marL="285750" lvl="0" indent="-285750">
              <a:buFont typeface="Arial" pitchFamily="34" charset="0"/>
              <a:buChar char="•"/>
            </a:pPr>
            <a:r>
              <a:rPr lang="en-US" dirty="0"/>
              <a:t>Securing financial resources from the community to assist in launching or expanding a program that provides social services to the members of the community and is delivered, in whole or in part, through the members of a community-based organization;</a:t>
            </a:r>
          </a:p>
          <a:p>
            <a:pPr marL="285750" lvl="0" indent="-285750">
              <a:buFont typeface="Arial" pitchFamily="34" charset="0"/>
              <a:buChar char="•"/>
            </a:pPr>
            <a:r>
              <a:rPr lang="en-US" dirty="0"/>
              <a:t>Seeking donations from alumni of the program for specific service projects being performed by current </a:t>
            </a:r>
            <a:r>
              <a:rPr lang="en-US" dirty="0" smtClean="0"/>
              <a:t>members.</a:t>
            </a:r>
            <a:endParaRPr lang="en-US" dirty="0"/>
          </a:p>
        </p:txBody>
      </p:sp>
    </p:spTree>
    <p:extLst>
      <p:ext uri="{BB962C8B-B14F-4D97-AF65-F5344CB8AC3E}">
        <p14:creationId xmlns:p14="http://schemas.microsoft.com/office/powerpoint/2010/main" val="3956269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77640" y="723870"/>
            <a:ext cx="46482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Prohibited Activates</a:t>
            </a:r>
            <a:endParaRPr lang="en-US" sz="2800" dirty="0">
              <a:latin typeface="Helvetica" pitchFamily="34" charset="0"/>
              <a:cs typeface="Helvetica" pitchFamily="34" charset="0"/>
            </a:endParaRPr>
          </a:p>
        </p:txBody>
      </p:sp>
      <p:sp>
        <p:nvSpPr>
          <p:cNvPr id="3" name="TextBox 2"/>
          <p:cNvSpPr txBox="1"/>
          <p:nvPr/>
        </p:nvSpPr>
        <p:spPr>
          <a:xfrm>
            <a:off x="665480" y="1910199"/>
            <a:ext cx="7848600" cy="3524042"/>
          </a:xfrm>
          <a:prstGeom prst="rect">
            <a:avLst/>
          </a:prstGeom>
          <a:noFill/>
        </p:spPr>
        <p:txBody>
          <a:bodyPr wrap="square" rtlCol="0">
            <a:spAutoFit/>
          </a:bodyPr>
          <a:lstStyle/>
          <a:p>
            <a:pPr>
              <a:spcAft>
                <a:spcPts val="600"/>
              </a:spcAft>
            </a:pPr>
            <a:r>
              <a:rPr lang="en-US" dirty="0"/>
              <a:t>While charging time to the AmeriCorps Program, accumulating service or training hours, or otherwise performing activities supported by the program or the Corporation for National and Community Service, </a:t>
            </a:r>
            <a:r>
              <a:rPr lang="en-US" b="1" dirty="0"/>
              <a:t>the member may not engage in the following prohibited activities</a:t>
            </a:r>
            <a:r>
              <a:rPr lang="en-US" b="1" dirty="0" smtClean="0"/>
              <a:t>:</a:t>
            </a:r>
          </a:p>
          <a:p>
            <a:pPr marL="342900" lvl="0" indent="-342900">
              <a:spcAft>
                <a:spcPts val="600"/>
              </a:spcAft>
              <a:buFont typeface="+mj-lt"/>
              <a:buAutoNum type="alphaLcParenR"/>
            </a:pPr>
            <a:r>
              <a:rPr lang="en-US" dirty="0"/>
              <a:t>Attempt to influence legislation;</a:t>
            </a:r>
          </a:p>
          <a:p>
            <a:pPr marL="342900" lvl="0" indent="-342900">
              <a:spcAft>
                <a:spcPts val="600"/>
              </a:spcAft>
              <a:buFont typeface="+mj-lt"/>
              <a:buAutoNum type="alphaLcParenR"/>
            </a:pPr>
            <a:r>
              <a:rPr lang="en-US" dirty="0"/>
              <a:t>Organize or engage in protests, petitions, boycotts, or strikes;</a:t>
            </a:r>
          </a:p>
          <a:p>
            <a:pPr marL="342900" lvl="0" indent="-342900">
              <a:spcAft>
                <a:spcPts val="600"/>
              </a:spcAft>
              <a:buFont typeface="+mj-lt"/>
              <a:buAutoNum type="alphaLcParenR"/>
            </a:pPr>
            <a:r>
              <a:rPr lang="en-US" dirty="0"/>
              <a:t>Assist, promote or deter union organizing;</a:t>
            </a:r>
          </a:p>
          <a:p>
            <a:pPr marL="342900" lvl="0" indent="-342900">
              <a:spcAft>
                <a:spcPts val="600"/>
              </a:spcAft>
              <a:buFont typeface="+mj-lt"/>
              <a:buAutoNum type="alphaLcParenR"/>
            </a:pPr>
            <a:r>
              <a:rPr lang="en-US" dirty="0"/>
              <a:t>Impair existing contracts for services or collective bargaining agreements;</a:t>
            </a:r>
          </a:p>
          <a:p>
            <a:pPr marL="342900" lvl="0" indent="-342900">
              <a:spcAft>
                <a:spcPts val="600"/>
              </a:spcAft>
              <a:buFont typeface="+mj-lt"/>
              <a:buAutoNum type="alphaLcParenR"/>
            </a:pPr>
            <a:r>
              <a:rPr lang="en-US" dirty="0"/>
              <a:t>Participate in, or endorse, events or activities which are likely to include advocacy for or against political parties, political platforms, political candidates, proposed legislation, or elected officials</a:t>
            </a:r>
            <a:r>
              <a:rPr lang="en-US" dirty="0" smtClean="0"/>
              <a:t>;</a:t>
            </a:r>
          </a:p>
        </p:txBody>
      </p:sp>
    </p:spTree>
    <p:extLst>
      <p:ext uri="{BB962C8B-B14F-4D97-AF65-F5344CB8AC3E}">
        <p14:creationId xmlns:p14="http://schemas.microsoft.com/office/powerpoint/2010/main" val="19283644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77640" y="723870"/>
            <a:ext cx="46482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Prohibited Activates cont’d</a:t>
            </a:r>
            <a:endParaRPr lang="en-US" sz="2800" dirty="0">
              <a:latin typeface="Helvetica" pitchFamily="34" charset="0"/>
              <a:cs typeface="Helvetica" pitchFamily="34" charset="0"/>
            </a:endParaRPr>
          </a:p>
        </p:txBody>
      </p:sp>
      <p:sp>
        <p:nvSpPr>
          <p:cNvPr id="3" name="TextBox 2"/>
          <p:cNvSpPr txBox="1"/>
          <p:nvPr/>
        </p:nvSpPr>
        <p:spPr>
          <a:xfrm>
            <a:off x="665480" y="1910199"/>
            <a:ext cx="7848600" cy="4278094"/>
          </a:xfrm>
          <a:prstGeom prst="rect">
            <a:avLst/>
          </a:prstGeom>
          <a:noFill/>
        </p:spPr>
        <p:txBody>
          <a:bodyPr wrap="square" rtlCol="0">
            <a:spAutoFit/>
          </a:bodyPr>
          <a:lstStyle/>
          <a:p>
            <a:pPr marL="342900" lvl="0" indent="-342900">
              <a:spcAft>
                <a:spcPts val="600"/>
              </a:spcAft>
              <a:buFont typeface="+mj-lt"/>
              <a:buAutoNum type="alphaLcParenR" startAt="6"/>
            </a:pPr>
            <a:r>
              <a:rPr lang="en-US" dirty="0"/>
              <a:t>Engage in religious instruction, conduct worship services, provide instruction as part of a Program that includes mandatory religious instruction or worship, construct or operate facilities devoted to religious instruction or worship, maintain facilities primarily or inherently devoted to religious instruction or worship; or engage in any form of religious proselytization; </a:t>
            </a:r>
          </a:p>
          <a:p>
            <a:pPr marL="342900" lvl="0" indent="-342900">
              <a:spcAft>
                <a:spcPts val="600"/>
              </a:spcAft>
              <a:buFont typeface="+mj-lt"/>
              <a:buAutoNum type="alphaLcParenR" startAt="6"/>
            </a:pPr>
            <a:r>
              <a:rPr lang="en-US" dirty="0"/>
              <a:t>Provide a direct benefit to a for-profit entity, labor union, partisan political organization, an organization engaged in the religious activities described in the preceding </a:t>
            </a:r>
            <a:r>
              <a:rPr lang="en-US" dirty="0" err="1"/>
              <a:t>subclause</a:t>
            </a:r>
            <a:r>
              <a:rPr lang="en-US" dirty="0"/>
              <a:t>;</a:t>
            </a:r>
          </a:p>
          <a:p>
            <a:pPr marL="342900" lvl="0" indent="-342900">
              <a:spcAft>
                <a:spcPts val="600"/>
              </a:spcAft>
              <a:buFont typeface="+mj-lt"/>
              <a:buAutoNum type="alphaLcParenR" startAt="6"/>
            </a:pPr>
            <a:r>
              <a:rPr lang="en-US" dirty="0"/>
              <a:t>Any other activities as the Corporation determines will be prohibited, upon notice to Iowa Campus Compact;</a:t>
            </a:r>
          </a:p>
          <a:p>
            <a:pPr marL="342900" lvl="0" indent="-342900">
              <a:spcAft>
                <a:spcPts val="600"/>
              </a:spcAft>
              <a:buFont typeface="+mj-lt"/>
              <a:buAutoNum type="alphaLcParenR" startAt="6"/>
            </a:pPr>
            <a:r>
              <a:rPr lang="en-US" dirty="0"/>
              <a:t>Engage in partisan political activities or other activities designed to influence the outcome of an election to any public office.</a:t>
            </a:r>
          </a:p>
          <a:p>
            <a:pPr marL="342900" lvl="0" indent="-342900">
              <a:spcAft>
                <a:spcPts val="600"/>
              </a:spcAft>
              <a:buFont typeface="+mj-lt"/>
              <a:buAutoNum type="alphaLcParenR" startAt="6"/>
            </a:pPr>
            <a:r>
              <a:rPr lang="en-US" dirty="0"/>
              <a:t>Provide support to a non-profit entity that fails to comply with restrictions related to 501(c)(3) </a:t>
            </a:r>
            <a:r>
              <a:rPr lang="en-US" dirty="0" smtClean="0"/>
              <a:t>status</a:t>
            </a:r>
            <a:endParaRPr lang="en-US" dirty="0"/>
          </a:p>
        </p:txBody>
      </p:sp>
    </p:spTree>
    <p:extLst>
      <p:ext uri="{BB962C8B-B14F-4D97-AF65-F5344CB8AC3E}">
        <p14:creationId xmlns:p14="http://schemas.microsoft.com/office/powerpoint/2010/main" val="3012336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77640" y="723870"/>
            <a:ext cx="46482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Prohibited Activates cont’d</a:t>
            </a:r>
            <a:endParaRPr lang="en-US" sz="2800" dirty="0">
              <a:latin typeface="Helvetica" pitchFamily="34" charset="0"/>
              <a:cs typeface="Helvetica" pitchFamily="34" charset="0"/>
            </a:endParaRPr>
          </a:p>
        </p:txBody>
      </p:sp>
      <p:sp>
        <p:nvSpPr>
          <p:cNvPr id="3" name="TextBox 2"/>
          <p:cNvSpPr txBox="1"/>
          <p:nvPr/>
        </p:nvSpPr>
        <p:spPr>
          <a:xfrm>
            <a:off x="665480" y="1910199"/>
            <a:ext cx="7848600" cy="4078039"/>
          </a:xfrm>
          <a:prstGeom prst="rect">
            <a:avLst/>
          </a:prstGeom>
          <a:noFill/>
        </p:spPr>
        <p:txBody>
          <a:bodyPr wrap="square" rtlCol="0">
            <a:spAutoFit/>
          </a:bodyPr>
          <a:lstStyle/>
          <a:p>
            <a:pPr marL="342900" indent="-342900">
              <a:spcAft>
                <a:spcPts val="600"/>
              </a:spcAft>
              <a:buFont typeface="+mj-lt"/>
              <a:buAutoNum type="alphaLcParenR" startAt="11"/>
            </a:pPr>
            <a:r>
              <a:rPr lang="en-US" dirty="0" smtClean="0"/>
              <a:t>Assist in voter registration drives;</a:t>
            </a:r>
          </a:p>
          <a:p>
            <a:pPr marL="342900" lvl="0" indent="-342900">
              <a:spcAft>
                <a:spcPts val="600"/>
              </a:spcAft>
              <a:buFont typeface="+mj-lt"/>
              <a:buAutoNum type="alphaLcParenR" startAt="11"/>
            </a:pPr>
            <a:r>
              <a:rPr lang="en-US" dirty="0" smtClean="0"/>
              <a:t>Raise </a:t>
            </a:r>
            <a:r>
              <a:rPr lang="en-US" dirty="0"/>
              <a:t>funds for his/her living allowance or for an organization’s general operating expenses or endowment;</a:t>
            </a:r>
          </a:p>
          <a:p>
            <a:pPr marL="342900" lvl="0" indent="-342900">
              <a:spcAft>
                <a:spcPts val="600"/>
              </a:spcAft>
              <a:buFont typeface="+mj-lt"/>
              <a:buAutoNum type="alphaLcParenR" startAt="11"/>
            </a:pPr>
            <a:r>
              <a:rPr lang="en-US" dirty="0"/>
              <a:t>Write grant applications for CNCS grants, including AmeriCorps grants;</a:t>
            </a:r>
          </a:p>
          <a:p>
            <a:pPr marL="342900" lvl="0" indent="-342900">
              <a:spcAft>
                <a:spcPts val="600"/>
              </a:spcAft>
              <a:buFont typeface="+mj-lt"/>
              <a:buAutoNum type="alphaLcParenR" startAt="11"/>
            </a:pPr>
            <a:r>
              <a:rPr lang="en-US" dirty="0"/>
              <a:t>Write grant applications for funding provided by other federal agencies;</a:t>
            </a:r>
          </a:p>
          <a:p>
            <a:pPr marL="342900" lvl="0" indent="-342900">
              <a:spcAft>
                <a:spcPts val="600"/>
              </a:spcAft>
              <a:buFont typeface="+mj-lt"/>
              <a:buAutoNum type="alphaLcParenR" startAt="11"/>
            </a:pPr>
            <a:r>
              <a:rPr lang="en-US" dirty="0"/>
              <a:t>Provide abortion referrals or services.</a:t>
            </a:r>
          </a:p>
          <a:p>
            <a:pPr marL="342900" lvl="0" indent="-342900">
              <a:spcAft>
                <a:spcPts val="600"/>
              </a:spcAft>
              <a:buFont typeface="+mj-lt"/>
              <a:buAutoNum type="alphaLcParenR" startAt="11"/>
            </a:pPr>
            <a:r>
              <a:rPr lang="en-US" dirty="0"/>
              <a:t>Recruiting volunteers to perform prohibited activities or distributing materials related to prohibited activities (i.e. Activities in support of the Prohibited Activities are not allowed. For example, it is not allowable for an AmeriCorps member to recruit community volunteers to perform a prohibited activity, such as voter registration drives, nor is it allowable for an AmeriCorps member to distribute materials related to a prohibited activity, such as registration information for religious instruction.) </a:t>
            </a:r>
          </a:p>
        </p:txBody>
      </p:sp>
    </p:spTree>
    <p:extLst>
      <p:ext uri="{BB962C8B-B14F-4D97-AF65-F5344CB8AC3E}">
        <p14:creationId xmlns:p14="http://schemas.microsoft.com/office/powerpoint/2010/main" val="3115592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77640" y="723870"/>
            <a:ext cx="46482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Suspension/Termination</a:t>
            </a:r>
            <a:endParaRPr lang="en-US" sz="2800" dirty="0">
              <a:latin typeface="Helvetica" pitchFamily="34" charset="0"/>
              <a:cs typeface="Helvetica" pitchFamily="34" charset="0"/>
            </a:endParaRPr>
          </a:p>
        </p:txBody>
      </p:sp>
      <p:sp>
        <p:nvSpPr>
          <p:cNvPr id="3" name="TextBox 2"/>
          <p:cNvSpPr txBox="1"/>
          <p:nvPr/>
        </p:nvSpPr>
        <p:spPr>
          <a:xfrm>
            <a:off x="665480" y="2133600"/>
            <a:ext cx="7848600" cy="3708708"/>
          </a:xfrm>
          <a:prstGeom prst="rect">
            <a:avLst/>
          </a:prstGeom>
          <a:noFill/>
        </p:spPr>
        <p:txBody>
          <a:bodyPr wrap="square" rtlCol="0">
            <a:spAutoFit/>
          </a:bodyPr>
          <a:lstStyle/>
          <a:p>
            <a:pPr marL="285750" indent="-285750">
              <a:spcAft>
                <a:spcPts val="600"/>
              </a:spcAft>
              <a:buFont typeface="Arial" pitchFamily="34" charset="0"/>
              <a:buChar char="•"/>
            </a:pPr>
            <a:r>
              <a:rPr lang="en-US" sz="2000" dirty="0" smtClean="0">
                <a:latin typeface="Arial" pitchFamily="34" charset="0"/>
                <a:ea typeface="ＭＳ Ｐゴシック" pitchFamily="34" charset="-128"/>
              </a:rPr>
              <a:t>Members who leave the program without completing their service receive no education award and may become ineligible to participate in an AmeriCorps program again </a:t>
            </a:r>
          </a:p>
          <a:p>
            <a:pPr marL="285750" indent="-285750">
              <a:spcAft>
                <a:spcPts val="600"/>
              </a:spcAft>
              <a:buFont typeface="Arial" pitchFamily="34" charset="0"/>
              <a:buChar char="•"/>
            </a:pPr>
            <a:r>
              <a:rPr lang="en-US" sz="2000" dirty="0" smtClean="0">
                <a:latin typeface="Arial" pitchFamily="34" charset="0"/>
                <a:ea typeface="ＭＳ Ｐゴシック" pitchFamily="34" charset="-128"/>
              </a:rPr>
              <a:t>Exception is if have personal compelling circumstance – must inform program immediately if there is a reason as to why you cannot complete the program. The CNCS determines whether it is personally compelling.</a:t>
            </a:r>
          </a:p>
          <a:p>
            <a:pPr marL="742950" lvl="1" indent="-285750">
              <a:spcAft>
                <a:spcPts val="600"/>
              </a:spcAft>
              <a:buFont typeface="Arial" pitchFamily="34" charset="0"/>
              <a:buChar char="•"/>
            </a:pPr>
            <a:r>
              <a:rPr lang="en-US" sz="2000" dirty="0" smtClean="0">
                <a:latin typeface="Arial" pitchFamily="34" charset="0"/>
                <a:ea typeface="ＭＳ Ｐゴシック" pitchFamily="34" charset="-128"/>
              </a:rPr>
              <a:t>Not having enough time or not liking it is not considered personally compelling</a:t>
            </a:r>
          </a:p>
          <a:p>
            <a:pPr marL="285750" indent="-285750">
              <a:spcAft>
                <a:spcPts val="600"/>
              </a:spcAft>
              <a:buFont typeface="Arial" pitchFamily="34" charset="0"/>
              <a:buChar char="•"/>
            </a:pPr>
            <a:r>
              <a:rPr lang="en-US" sz="2000" dirty="0" smtClean="0">
                <a:latin typeface="Arial" pitchFamily="34" charset="0"/>
                <a:ea typeface="ＭＳ Ｐゴシック" pitchFamily="34" charset="-128"/>
              </a:rPr>
              <a:t>Members can be terminated for failure to comply with program policies and requirements</a:t>
            </a:r>
          </a:p>
        </p:txBody>
      </p:sp>
    </p:spTree>
    <p:extLst>
      <p:ext uri="{BB962C8B-B14F-4D97-AF65-F5344CB8AC3E}">
        <p14:creationId xmlns:p14="http://schemas.microsoft.com/office/powerpoint/2010/main" val="1579673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81000" y="287567"/>
            <a:ext cx="3328979" cy="1353141"/>
          </a:xfrm>
          <a:prstGeom prst="rect">
            <a:avLst/>
          </a:prstGeom>
        </p:spPr>
      </p:pic>
      <p:sp>
        <p:nvSpPr>
          <p:cNvPr id="12" name="TextBox 11"/>
          <p:cNvSpPr txBox="1"/>
          <p:nvPr/>
        </p:nvSpPr>
        <p:spPr>
          <a:xfrm>
            <a:off x="5372526" y="670580"/>
            <a:ext cx="1827948" cy="523220"/>
          </a:xfrm>
          <a:prstGeom prst="rect">
            <a:avLst/>
          </a:prstGeom>
          <a:noFill/>
        </p:spPr>
        <p:txBody>
          <a:bodyPr wrap="square" rtlCol="0">
            <a:spAutoFit/>
          </a:bodyPr>
          <a:lstStyle/>
          <a:p>
            <a:r>
              <a:rPr lang="en-US" sz="2800" dirty="0" smtClean="0">
                <a:latin typeface="Helvetica" pitchFamily="34" charset="0"/>
                <a:cs typeface="Helvetica" pitchFamily="34" charset="0"/>
              </a:rPr>
              <a:t>AGENDA</a:t>
            </a:r>
            <a:endParaRPr lang="en-US" sz="2800" dirty="0">
              <a:latin typeface="Helvetica" pitchFamily="34" charset="0"/>
              <a:cs typeface="Helvetica" pitchFamily="34" charset="0"/>
            </a:endParaRPr>
          </a:p>
        </p:txBody>
      </p:sp>
      <p:sp>
        <p:nvSpPr>
          <p:cNvPr id="13" name="TextBox 12"/>
          <p:cNvSpPr txBox="1"/>
          <p:nvPr/>
        </p:nvSpPr>
        <p:spPr>
          <a:xfrm>
            <a:off x="447148" y="1828800"/>
            <a:ext cx="8249704" cy="1969770"/>
          </a:xfrm>
          <a:prstGeom prst="rect">
            <a:avLst/>
          </a:prstGeom>
          <a:noFill/>
        </p:spPr>
        <p:txBody>
          <a:bodyPr wrap="square" rtlCol="0">
            <a:spAutoFit/>
          </a:bodyPr>
          <a:lstStyle/>
          <a:p>
            <a:pPr marL="533400" lvl="0" indent="-533400" defTabSz="457200" eaLnBrk="0" fontAlgn="base" hangingPunct="0">
              <a:spcBef>
                <a:spcPct val="20000"/>
              </a:spcBef>
              <a:spcAft>
                <a:spcPct val="0"/>
              </a:spcAft>
            </a:pPr>
            <a:r>
              <a:rPr lang="en-US" sz="2000" dirty="0">
                <a:solidFill>
                  <a:prstClr val="black"/>
                </a:solidFill>
                <a:latin typeface="Arial" pitchFamily="34" charset="0"/>
                <a:ea typeface="ＭＳ Ｐゴシック" pitchFamily="34" charset="-128"/>
              </a:rPr>
              <a:t>The purpose of this information </a:t>
            </a:r>
            <a:r>
              <a:rPr lang="en-US" sz="2000" dirty="0" smtClean="0">
                <a:solidFill>
                  <a:prstClr val="black"/>
                </a:solidFill>
                <a:latin typeface="Arial" pitchFamily="34" charset="0"/>
                <a:ea typeface="ＭＳ Ｐゴシック" pitchFamily="34" charset="-128"/>
              </a:rPr>
              <a:t>session:</a:t>
            </a:r>
            <a:r>
              <a:rPr lang="en-US" sz="2000" dirty="0">
                <a:solidFill>
                  <a:prstClr val="black"/>
                </a:solidFill>
                <a:latin typeface="Arial" pitchFamily="34" charset="0"/>
                <a:ea typeface="ＭＳ Ｐゴシック" pitchFamily="34" charset="-128"/>
              </a:rPr>
              <a:t/>
            </a:r>
            <a:br>
              <a:rPr lang="en-US" sz="2000" dirty="0">
                <a:solidFill>
                  <a:prstClr val="black"/>
                </a:solidFill>
                <a:latin typeface="Arial" pitchFamily="34" charset="0"/>
                <a:ea typeface="ＭＳ Ｐゴシック" pitchFamily="34" charset="-128"/>
              </a:rPr>
            </a:br>
            <a:endParaRPr lang="en-US" sz="2000" dirty="0">
              <a:solidFill>
                <a:prstClr val="black"/>
              </a:solidFill>
              <a:latin typeface="Arial" pitchFamily="34" charset="0"/>
              <a:ea typeface="ＭＳ Ｐゴシック" pitchFamily="34" charset="-128"/>
            </a:endParaRPr>
          </a:p>
          <a:p>
            <a:pPr marL="952500" lvl="1" indent="-495300" defTabSz="457200" eaLnBrk="0" fontAlgn="base" hangingPunct="0">
              <a:spcBef>
                <a:spcPct val="20000"/>
              </a:spcBef>
              <a:spcAft>
                <a:spcPct val="25000"/>
              </a:spcAft>
              <a:buFont typeface="Wingdings" pitchFamily="2" charset="2"/>
              <a:buAutoNum type="arabicPeriod"/>
            </a:pPr>
            <a:r>
              <a:rPr lang="en-US" sz="2000" dirty="0">
                <a:solidFill>
                  <a:prstClr val="black"/>
                </a:solidFill>
                <a:latin typeface="Arial" pitchFamily="34" charset="0"/>
                <a:ea typeface="ＭＳ Ｐゴシック" pitchFamily="34" charset="-128"/>
              </a:rPr>
              <a:t>Provide general </a:t>
            </a:r>
            <a:r>
              <a:rPr lang="en-US" sz="2000" dirty="0" smtClean="0">
                <a:solidFill>
                  <a:prstClr val="black"/>
                </a:solidFill>
                <a:latin typeface="Arial" pitchFamily="34" charset="0"/>
                <a:ea typeface="ＭＳ Ｐゴシック" pitchFamily="34" charset="-128"/>
              </a:rPr>
              <a:t>information on ICAP </a:t>
            </a:r>
            <a:endParaRPr lang="en-US" sz="2000" dirty="0">
              <a:solidFill>
                <a:prstClr val="black"/>
              </a:solidFill>
              <a:latin typeface="Arial" pitchFamily="34" charset="0"/>
              <a:ea typeface="ＭＳ Ｐゴシック" pitchFamily="34" charset="-128"/>
            </a:endParaRPr>
          </a:p>
          <a:p>
            <a:pPr marL="952500" lvl="1" indent="-495300" defTabSz="457200" eaLnBrk="0" fontAlgn="base" hangingPunct="0">
              <a:spcBef>
                <a:spcPct val="20000"/>
              </a:spcBef>
              <a:spcAft>
                <a:spcPct val="25000"/>
              </a:spcAft>
              <a:buFont typeface="Wingdings" pitchFamily="2" charset="2"/>
              <a:buAutoNum type="arabicPeriod"/>
            </a:pPr>
            <a:r>
              <a:rPr lang="en-US" sz="2000" dirty="0" smtClean="0">
                <a:solidFill>
                  <a:prstClr val="black"/>
                </a:solidFill>
                <a:latin typeface="Arial" pitchFamily="34" charset="0"/>
                <a:ea typeface="ＭＳ Ｐゴシック" pitchFamily="34" charset="-128"/>
              </a:rPr>
              <a:t>Describe requirements</a:t>
            </a:r>
          </a:p>
          <a:p>
            <a:pPr marL="952500" lvl="1" indent="-495300" defTabSz="457200" eaLnBrk="0" fontAlgn="base" hangingPunct="0">
              <a:spcBef>
                <a:spcPct val="20000"/>
              </a:spcBef>
              <a:spcAft>
                <a:spcPct val="25000"/>
              </a:spcAft>
              <a:buFont typeface="Wingdings" pitchFamily="2" charset="2"/>
              <a:buAutoNum type="arabicPeriod"/>
            </a:pPr>
            <a:r>
              <a:rPr lang="en-US" sz="2000" dirty="0" smtClean="0">
                <a:solidFill>
                  <a:prstClr val="black"/>
                </a:solidFill>
                <a:latin typeface="Arial" pitchFamily="34" charset="0"/>
                <a:ea typeface="ＭＳ Ｐゴシック" pitchFamily="34" charset="-128"/>
              </a:rPr>
              <a:t>Answer any questions or concerns</a:t>
            </a:r>
            <a:endParaRPr lang="en-US" sz="2000" dirty="0">
              <a:solidFill>
                <a:prstClr val="black"/>
              </a:solidFill>
              <a:latin typeface="Arial" pitchFamily="34" charset="0"/>
              <a:ea typeface="ＭＳ Ｐゴシック" pitchFamily="34" charset="-128"/>
            </a:endParaRPr>
          </a:p>
        </p:txBody>
      </p:sp>
    </p:spTree>
    <p:extLst>
      <p:ext uri="{BB962C8B-B14F-4D97-AF65-F5344CB8AC3E}">
        <p14:creationId xmlns:p14="http://schemas.microsoft.com/office/powerpoint/2010/main" val="39012709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77640" y="723870"/>
            <a:ext cx="46482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Education Award</a:t>
            </a:r>
            <a:endParaRPr lang="en-US" sz="2800" dirty="0">
              <a:latin typeface="Helvetica" pitchFamily="34" charset="0"/>
              <a:cs typeface="Helvetica" pitchFamily="34" charset="0"/>
            </a:endParaRPr>
          </a:p>
        </p:txBody>
      </p:sp>
      <p:sp>
        <p:nvSpPr>
          <p:cNvPr id="3" name="TextBox 2"/>
          <p:cNvSpPr txBox="1"/>
          <p:nvPr/>
        </p:nvSpPr>
        <p:spPr>
          <a:xfrm>
            <a:off x="665480" y="1910199"/>
            <a:ext cx="7848600" cy="2939266"/>
          </a:xfrm>
          <a:prstGeom prst="rect">
            <a:avLst/>
          </a:prstGeom>
          <a:noFill/>
        </p:spPr>
        <p:txBody>
          <a:bodyPr wrap="square" rtlCol="0">
            <a:spAutoFit/>
          </a:bodyPr>
          <a:lstStyle/>
          <a:p>
            <a:pPr>
              <a:lnSpc>
                <a:spcPct val="80000"/>
              </a:lnSpc>
              <a:spcAft>
                <a:spcPts val="600"/>
              </a:spcAft>
              <a:buFont typeface="Wingdings" pitchFamily="2" charset="2"/>
              <a:buNone/>
            </a:pPr>
            <a:r>
              <a:rPr lang="en-US" sz="2000" dirty="0" smtClean="0">
                <a:latin typeface="Arial" pitchFamily="34" charset="0"/>
                <a:ea typeface="ＭＳ Ｐゴシック" pitchFamily="34" charset="-128"/>
              </a:rPr>
              <a:t>The Education Award</a:t>
            </a:r>
          </a:p>
          <a:p>
            <a:pPr marL="285750" indent="-285750">
              <a:lnSpc>
                <a:spcPct val="80000"/>
              </a:lnSpc>
              <a:spcAft>
                <a:spcPts val="600"/>
              </a:spcAft>
              <a:buFont typeface="Arial" pitchFamily="34" charset="0"/>
              <a:buChar char="•"/>
            </a:pPr>
            <a:r>
              <a:rPr lang="en-US" sz="2000" dirty="0" smtClean="0">
                <a:latin typeface="Arial" pitchFamily="34" charset="0"/>
                <a:ea typeface="ＭＳ Ｐゴシック" pitchFamily="34" charset="-128"/>
              </a:rPr>
              <a:t>Is a voucher issued by the National Trust in Washington, D.C.</a:t>
            </a:r>
          </a:p>
          <a:p>
            <a:pPr marL="285750" indent="-285750">
              <a:lnSpc>
                <a:spcPct val="80000"/>
              </a:lnSpc>
              <a:spcAft>
                <a:spcPts val="600"/>
              </a:spcAft>
              <a:buFont typeface="Arial" pitchFamily="34" charset="0"/>
              <a:buChar char="•"/>
            </a:pPr>
            <a:r>
              <a:rPr lang="en-US" sz="2000" dirty="0" smtClean="0">
                <a:latin typeface="Arial" pitchFamily="34" charset="0"/>
                <a:ea typeface="ＭＳ Ｐゴシック" pitchFamily="34" charset="-128"/>
              </a:rPr>
              <a:t>Is received by the member two to four weeks after being exited from the program.</a:t>
            </a:r>
          </a:p>
          <a:p>
            <a:pPr marL="285750" indent="-285750">
              <a:lnSpc>
                <a:spcPct val="80000"/>
              </a:lnSpc>
              <a:spcAft>
                <a:spcPts val="600"/>
              </a:spcAft>
              <a:buFont typeface="Arial" pitchFamily="34" charset="0"/>
              <a:buChar char="•"/>
            </a:pPr>
            <a:r>
              <a:rPr lang="en-US" sz="2000" dirty="0" smtClean="0">
                <a:latin typeface="Arial" pitchFamily="34" charset="0"/>
                <a:ea typeface="ＭＳ Ｐゴシック" pitchFamily="34" charset="-128"/>
              </a:rPr>
              <a:t>Can be applied to a financial institution or to an institution of higher education (Title IV school).</a:t>
            </a:r>
          </a:p>
          <a:p>
            <a:pPr marL="285750" indent="-285750">
              <a:lnSpc>
                <a:spcPct val="80000"/>
              </a:lnSpc>
              <a:spcAft>
                <a:spcPts val="600"/>
              </a:spcAft>
              <a:buFont typeface="Arial" pitchFamily="34" charset="0"/>
              <a:buChar char="•"/>
            </a:pPr>
            <a:r>
              <a:rPr lang="en-US" sz="2000" dirty="0" smtClean="0">
                <a:latin typeface="Arial" pitchFamily="34" charset="0"/>
                <a:ea typeface="ＭＳ Ｐゴシック" pitchFamily="34" charset="-128"/>
              </a:rPr>
              <a:t>Is considered taxable income by the IRS in the year it is used, not the year it is earned.</a:t>
            </a:r>
          </a:p>
          <a:p>
            <a:pPr marL="285750" indent="-285750">
              <a:lnSpc>
                <a:spcPct val="80000"/>
              </a:lnSpc>
              <a:spcAft>
                <a:spcPts val="600"/>
              </a:spcAft>
              <a:buFont typeface="Arial" pitchFamily="34" charset="0"/>
              <a:buChar char="•"/>
            </a:pPr>
            <a:r>
              <a:rPr lang="en-US" sz="2000" dirty="0" smtClean="0">
                <a:latin typeface="Arial" pitchFamily="34" charset="0"/>
                <a:ea typeface="ＭＳ Ｐゴシック" pitchFamily="34" charset="-128"/>
              </a:rPr>
              <a:t>Can be taken away from a member if a member receives a felony drug conviction after successfully completing their service term.</a:t>
            </a:r>
          </a:p>
        </p:txBody>
      </p:sp>
      <p:sp>
        <p:nvSpPr>
          <p:cNvPr id="4" name="TextBox 3"/>
          <p:cNvSpPr txBox="1"/>
          <p:nvPr/>
        </p:nvSpPr>
        <p:spPr>
          <a:xfrm>
            <a:off x="817880" y="5373469"/>
            <a:ext cx="7543800" cy="646331"/>
          </a:xfrm>
          <a:prstGeom prst="rect">
            <a:avLst/>
          </a:prstGeom>
          <a:noFill/>
        </p:spPr>
        <p:txBody>
          <a:bodyPr wrap="square" rtlCol="0">
            <a:spAutoFit/>
          </a:bodyPr>
          <a:lstStyle/>
          <a:p>
            <a:r>
              <a:rPr lang="en-US" dirty="0" smtClean="0"/>
              <a:t>Visit the ICAP website member section for more information on how to receive your Education </a:t>
            </a:r>
            <a:r>
              <a:rPr lang="en-US" dirty="0" smtClean="0"/>
              <a:t>Award. </a:t>
            </a:r>
            <a:endParaRPr lang="en-US" dirty="0" smtClean="0"/>
          </a:p>
        </p:txBody>
      </p:sp>
    </p:spTree>
    <p:extLst>
      <p:ext uri="{BB962C8B-B14F-4D97-AF65-F5344CB8AC3E}">
        <p14:creationId xmlns:p14="http://schemas.microsoft.com/office/powerpoint/2010/main" val="33640542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77640" y="723870"/>
            <a:ext cx="46482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Education Award cont’d</a:t>
            </a:r>
            <a:endParaRPr lang="en-US" sz="2800" dirty="0">
              <a:latin typeface="Helvetica" pitchFamily="34" charset="0"/>
              <a:cs typeface="Helvetica" pitchFamily="34" charset="0"/>
            </a:endParaRPr>
          </a:p>
        </p:txBody>
      </p:sp>
      <p:sp>
        <p:nvSpPr>
          <p:cNvPr id="3" name="TextBox 2"/>
          <p:cNvSpPr txBox="1"/>
          <p:nvPr/>
        </p:nvSpPr>
        <p:spPr>
          <a:xfrm>
            <a:off x="665480" y="2133600"/>
            <a:ext cx="7848600" cy="1938992"/>
          </a:xfrm>
          <a:prstGeom prst="rect">
            <a:avLst/>
          </a:prstGeom>
          <a:noFill/>
        </p:spPr>
        <p:txBody>
          <a:bodyPr wrap="square" rtlCol="0">
            <a:spAutoFit/>
          </a:bodyPr>
          <a:lstStyle/>
          <a:p>
            <a:pPr marL="285750" indent="-285750">
              <a:buFont typeface="Arial" pitchFamily="34" charset="0"/>
              <a:buChar char="•"/>
            </a:pPr>
            <a:r>
              <a:rPr lang="en-US" sz="2000" dirty="0" smtClean="0">
                <a:latin typeface="Arial" pitchFamily="34" charset="0"/>
                <a:ea typeface="ＭＳ Ｐゴシック" pitchFamily="34" charset="-128"/>
              </a:rPr>
              <a:t>Individuals can earn up to two full education awards in a lifetime, which is currently a total of $10,700</a:t>
            </a:r>
          </a:p>
          <a:p>
            <a:pPr marL="285750" indent="-285750">
              <a:buFont typeface="Arial" pitchFamily="34" charset="0"/>
              <a:buChar char="•"/>
            </a:pPr>
            <a:endParaRPr lang="en-US" sz="2000" dirty="0" smtClean="0">
              <a:latin typeface="Arial" pitchFamily="34" charset="0"/>
              <a:ea typeface="ＭＳ Ｐゴシック" pitchFamily="34" charset="-128"/>
            </a:endParaRPr>
          </a:p>
          <a:p>
            <a:pPr marL="285750" indent="-285750">
              <a:buFont typeface="Arial" pitchFamily="34" charset="0"/>
              <a:buChar char="•"/>
            </a:pPr>
            <a:r>
              <a:rPr lang="en-US" sz="2000" dirty="0" smtClean="0">
                <a:latin typeface="Arial" pitchFamily="34" charset="0"/>
                <a:ea typeface="ＭＳ Ｐゴシック" pitchFamily="34" charset="-128"/>
              </a:rPr>
              <a:t>The education award is issued to members two to four weeks after successful completion of service hours, evaluation, and exiting. </a:t>
            </a:r>
          </a:p>
        </p:txBody>
      </p:sp>
    </p:spTree>
    <p:extLst>
      <p:ext uri="{BB962C8B-B14F-4D97-AF65-F5344CB8AC3E}">
        <p14:creationId xmlns:p14="http://schemas.microsoft.com/office/powerpoint/2010/main" val="1997661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77640" y="723870"/>
            <a:ext cx="46482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Education Award cont’d</a:t>
            </a:r>
            <a:endParaRPr lang="en-US" sz="2800" dirty="0">
              <a:latin typeface="Helvetica" pitchFamily="34" charset="0"/>
              <a:cs typeface="Helvetica" pitchFamily="34" charset="0"/>
            </a:endParaRPr>
          </a:p>
        </p:txBody>
      </p:sp>
      <p:sp>
        <p:nvSpPr>
          <p:cNvPr id="3" name="TextBox 2"/>
          <p:cNvSpPr txBox="1"/>
          <p:nvPr/>
        </p:nvSpPr>
        <p:spPr>
          <a:xfrm>
            <a:off x="655320" y="1870789"/>
            <a:ext cx="7848600" cy="3046988"/>
          </a:xfrm>
          <a:prstGeom prst="rect">
            <a:avLst/>
          </a:prstGeom>
          <a:noFill/>
        </p:spPr>
        <p:txBody>
          <a:bodyPr wrap="square" rtlCol="0">
            <a:spAutoFit/>
          </a:bodyPr>
          <a:lstStyle/>
          <a:p>
            <a:pPr>
              <a:lnSpc>
                <a:spcPct val="80000"/>
              </a:lnSpc>
              <a:buFont typeface="Wingdings" pitchFamily="2" charset="2"/>
              <a:buNone/>
            </a:pPr>
            <a:r>
              <a:rPr lang="en-US" sz="2000" dirty="0" smtClean="0">
                <a:latin typeface="Arial" pitchFamily="34" charset="0"/>
                <a:ea typeface="ＭＳ Ｐゴシック" pitchFamily="34" charset="-128"/>
              </a:rPr>
              <a:t>The Education Award can be used in three ways:</a:t>
            </a:r>
          </a:p>
          <a:p>
            <a:pPr>
              <a:lnSpc>
                <a:spcPct val="80000"/>
              </a:lnSpc>
            </a:pPr>
            <a:endParaRPr lang="en-US" sz="2000" dirty="0" smtClean="0">
              <a:latin typeface="Arial" pitchFamily="34" charset="0"/>
              <a:ea typeface="ＭＳ Ｐゴシック" pitchFamily="34" charset="-128"/>
            </a:endParaRPr>
          </a:p>
          <a:p>
            <a:pPr>
              <a:lnSpc>
                <a:spcPct val="80000"/>
              </a:lnSpc>
            </a:pPr>
            <a:r>
              <a:rPr lang="en-US" sz="2000" dirty="0" smtClean="0">
                <a:latin typeface="Arial" pitchFamily="34" charset="0"/>
                <a:ea typeface="ＭＳ Ｐゴシック" pitchFamily="34" charset="-128"/>
              </a:rPr>
              <a:t>Past </a:t>
            </a:r>
            <a:r>
              <a:rPr lang="en-US" sz="2000" dirty="0" smtClean="0">
                <a:latin typeface="Arial" pitchFamily="34" charset="0"/>
                <a:ea typeface="ＭＳ Ｐゴシック" pitchFamily="34" charset="-128"/>
                <a:sym typeface="Wingdings" pitchFamily="2" charset="2"/>
              </a:rPr>
              <a:t> </a:t>
            </a:r>
            <a:r>
              <a:rPr lang="en-US" sz="2000" dirty="0" smtClean="0">
                <a:latin typeface="Arial" pitchFamily="34" charset="0"/>
                <a:ea typeface="ＭＳ Ｐゴシック" pitchFamily="34" charset="-128"/>
              </a:rPr>
              <a:t>members can repay qualified student loans such as the Stafford, Perkins, Federal Direct/Indirect</a:t>
            </a:r>
          </a:p>
          <a:p>
            <a:pPr>
              <a:lnSpc>
                <a:spcPct val="80000"/>
              </a:lnSpc>
            </a:pPr>
            <a:endParaRPr lang="en-US" sz="2000" dirty="0" smtClean="0">
              <a:latin typeface="Arial" pitchFamily="34" charset="0"/>
              <a:ea typeface="ＭＳ Ｐゴシック" pitchFamily="34" charset="-128"/>
            </a:endParaRPr>
          </a:p>
          <a:p>
            <a:pPr>
              <a:lnSpc>
                <a:spcPct val="80000"/>
              </a:lnSpc>
            </a:pPr>
            <a:r>
              <a:rPr lang="en-US" sz="2000" dirty="0" smtClean="0">
                <a:latin typeface="Arial" pitchFamily="34" charset="0"/>
                <a:ea typeface="ＭＳ Ｐゴシック" pitchFamily="34" charset="-128"/>
              </a:rPr>
              <a:t>Present </a:t>
            </a:r>
            <a:r>
              <a:rPr lang="en-US" sz="2000" dirty="0" smtClean="0">
                <a:latin typeface="Arial" pitchFamily="34" charset="0"/>
                <a:ea typeface="ＭＳ Ｐゴシック" pitchFamily="34" charset="-128"/>
                <a:sym typeface="Wingdings" pitchFamily="2" charset="2"/>
              </a:rPr>
              <a:t></a:t>
            </a:r>
            <a:r>
              <a:rPr lang="en-US" sz="2000" dirty="0" smtClean="0">
                <a:latin typeface="Arial" pitchFamily="34" charset="0"/>
                <a:ea typeface="ＭＳ Ｐゴシック" pitchFamily="34" charset="-128"/>
              </a:rPr>
              <a:t> members can apply the voucher to their current education expenses through the financial aid office on their campus*</a:t>
            </a:r>
          </a:p>
          <a:p>
            <a:pPr>
              <a:lnSpc>
                <a:spcPct val="80000"/>
              </a:lnSpc>
            </a:pPr>
            <a:endParaRPr lang="en-US" sz="2000" dirty="0" smtClean="0">
              <a:latin typeface="Arial" pitchFamily="34" charset="0"/>
              <a:ea typeface="ＭＳ Ｐゴシック" pitchFamily="34" charset="-128"/>
            </a:endParaRPr>
          </a:p>
          <a:p>
            <a:pPr>
              <a:lnSpc>
                <a:spcPct val="80000"/>
              </a:lnSpc>
            </a:pPr>
            <a:r>
              <a:rPr lang="en-US" sz="2000" dirty="0" smtClean="0">
                <a:latin typeface="Arial" pitchFamily="34" charset="0"/>
                <a:ea typeface="ＭＳ Ｐゴシック" pitchFamily="34" charset="-128"/>
              </a:rPr>
              <a:t>Future </a:t>
            </a:r>
            <a:r>
              <a:rPr lang="en-US" sz="2000" dirty="0" smtClean="0">
                <a:latin typeface="Arial" pitchFamily="34" charset="0"/>
                <a:ea typeface="ＭＳ Ｐゴシック" pitchFamily="34" charset="-128"/>
                <a:sym typeface="Wingdings" pitchFamily="2" charset="2"/>
              </a:rPr>
              <a:t></a:t>
            </a:r>
            <a:r>
              <a:rPr lang="en-US" sz="2000" dirty="0" smtClean="0">
                <a:latin typeface="Arial" pitchFamily="34" charset="0"/>
                <a:ea typeface="ＭＳ Ｐゴシック" pitchFamily="34" charset="-128"/>
              </a:rPr>
              <a:t> Members can use the voucher for up to seven years toward graduate programs, individual classes, specialty and trade schools, and study-abroad</a:t>
            </a:r>
          </a:p>
        </p:txBody>
      </p:sp>
      <p:sp>
        <p:nvSpPr>
          <p:cNvPr id="4" name="TextBox 3"/>
          <p:cNvSpPr txBox="1"/>
          <p:nvPr/>
        </p:nvSpPr>
        <p:spPr>
          <a:xfrm>
            <a:off x="655320" y="5334506"/>
            <a:ext cx="7848600" cy="584775"/>
          </a:xfrm>
          <a:prstGeom prst="rect">
            <a:avLst/>
          </a:prstGeom>
          <a:noFill/>
        </p:spPr>
        <p:txBody>
          <a:bodyPr wrap="square" rtlCol="0">
            <a:spAutoFit/>
          </a:bodyPr>
          <a:lstStyle/>
          <a:p>
            <a:pPr>
              <a:lnSpc>
                <a:spcPct val="80000"/>
              </a:lnSpc>
              <a:buFont typeface="Wingdings" pitchFamily="2" charset="2"/>
              <a:buNone/>
            </a:pPr>
            <a:r>
              <a:rPr lang="en-US" sz="2000" dirty="0" smtClean="0">
                <a:latin typeface="Arial" pitchFamily="34" charset="0"/>
                <a:ea typeface="ＭＳ Ｐゴシック" pitchFamily="34" charset="-128"/>
              </a:rPr>
              <a:t>*Check with the financial aid office to see how the education award may be used for tuition or other educational expenses.</a:t>
            </a:r>
          </a:p>
        </p:txBody>
      </p:sp>
    </p:spTree>
    <p:extLst>
      <p:ext uri="{BB962C8B-B14F-4D97-AF65-F5344CB8AC3E}">
        <p14:creationId xmlns:p14="http://schemas.microsoft.com/office/powerpoint/2010/main" val="12215057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0" y="723870"/>
            <a:ext cx="39624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Member Evaluations</a:t>
            </a:r>
            <a:endParaRPr lang="en-US" sz="2800" dirty="0">
              <a:latin typeface="Helvetica" pitchFamily="34" charset="0"/>
              <a:cs typeface="Helvetica" pitchFamily="34" charset="0"/>
            </a:endParaRPr>
          </a:p>
        </p:txBody>
      </p:sp>
      <p:sp>
        <p:nvSpPr>
          <p:cNvPr id="3" name="TextBox 2"/>
          <p:cNvSpPr txBox="1"/>
          <p:nvPr/>
        </p:nvSpPr>
        <p:spPr>
          <a:xfrm>
            <a:off x="675640" y="2057400"/>
            <a:ext cx="7848600" cy="2246769"/>
          </a:xfrm>
          <a:prstGeom prst="rect">
            <a:avLst/>
          </a:prstGeom>
          <a:noFill/>
        </p:spPr>
        <p:txBody>
          <a:bodyPr wrap="square" rtlCol="0">
            <a:spAutoFit/>
          </a:bodyPr>
          <a:lstStyle/>
          <a:p>
            <a:pPr marL="342900" indent="-342900">
              <a:spcAft>
                <a:spcPts val="1200"/>
              </a:spcAft>
              <a:buFont typeface="Arial" pitchFamily="34" charset="0"/>
              <a:buChar char="•"/>
            </a:pPr>
            <a:r>
              <a:rPr lang="en-US" sz="2000" dirty="0" smtClean="0">
                <a:latin typeface="Arial" pitchFamily="34" charset="0"/>
                <a:ea typeface="ＭＳ Ｐゴシック" pitchFamily="34" charset="-128"/>
              </a:rPr>
              <a:t>At the end of your term you and your supervisor will fill out evaluations on how you feel you performed throughout your service.</a:t>
            </a:r>
          </a:p>
          <a:p>
            <a:pPr marL="342900" indent="-342900">
              <a:spcAft>
                <a:spcPts val="1200"/>
              </a:spcAft>
              <a:buFont typeface="Arial" pitchFamily="34" charset="0"/>
              <a:buChar char="•"/>
            </a:pPr>
            <a:endParaRPr lang="en-US" sz="2000" dirty="0" smtClean="0">
              <a:latin typeface="Arial" pitchFamily="34" charset="0"/>
              <a:ea typeface="ＭＳ Ｐゴシック" pitchFamily="34" charset="-128"/>
            </a:endParaRPr>
          </a:p>
          <a:p>
            <a:pPr marL="342900" indent="-342900">
              <a:spcAft>
                <a:spcPts val="1200"/>
              </a:spcAft>
              <a:buFont typeface="Arial" pitchFamily="34" charset="0"/>
              <a:buChar char="•"/>
            </a:pPr>
            <a:r>
              <a:rPr lang="en-US" sz="2000" dirty="0" smtClean="0">
                <a:latin typeface="Arial" pitchFamily="34" charset="0"/>
                <a:ea typeface="ＭＳ Ｐゴシック" pitchFamily="34" charset="-128"/>
              </a:rPr>
              <a:t>You are also asked to complete a pre- and post-civic engagement survey</a:t>
            </a:r>
          </a:p>
        </p:txBody>
      </p:sp>
    </p:spTree>
    <p:extLst>
      <p:ext uri="{BB962C8B-B14F-4D97-AF65-F5344CB8AC3E}">
        <p14:creationId xmlns:p14="http://schemas.microsoft.com/office/powerpoint/2010/main" val="33859358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0" y="723870"/>
            <a:ext cx="39624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Timesheets</a:t>
            </a:r>
            <a:endParaRPr lang="en-US" sz="2800" dirty="0">
              <a:latin typeface="Helvetica" pitchFamily="34" charset="0"/>
              <a:cs typeface="Helvetica" pitchFamily="34" charset="0"/>
            </a:endParaRPr>
          </a:p>
        </p:txBody>
      </p:sp>
      <p:sp>
        <p:nvSpPr>
          <p:cNvPr id="3" name="TextBox 2"/>
          <p:cNvSpPr txBox="1"/>
          <p:nvPr/>
        </p:nvSpPr>
        <p:spPr>
          <a:xfrm>
            <a:off x="675640" y="2057400"/>
            <a:ext cx="7848600" cy="2554545"/>
          </a:xfrm>
          <a:prstGeom prst="rect">
            <a:avLst/>
          </a:prstGeom>
          <a:noFill/>
        </p:spPr>
        <p:txBody>
          <a:bodyPr wrap="square" rtlCol="0">
            <a:spAutoFit/>
          </a:bodyPr>
          <a:lstStyle/>
          <a:p>
            <a:pPr>
              <a:lnSpc>
                <a:spcPct val="80000"/>
              </a:lnSpc>
              <a:buFont typeface="Wingdings" pitchFamily="2" charset="2"/>
              <a:buNone/>
            </a:pPr>
            <a:r>
              <a:rPr lang="en-US" sz="2000" dirty="0">
                <a:latin typeface="Arial" pitchFamily="34" charset="0"/>
                <a:cs typeface="Arial" pitchFamily="34" charset="0"/>
              </a:rPr>
              <a:t>All time keeping for ICAP program hours is done through the </a:t>
            </a:r>
            <a:r>
              <a:rPr lang="en-US" sz="2000" dirty="0" err="1">
                <a:latin typeface="Arial" pitchFamily="34" charset="0"/>
                <a:cs typeface="Arial" pitchFamily="34" charset="0"/>
              </a:rPr>
              <a:t>IowaGrants.Gov</a:t>
            </a:r>
            <a:r>
              <a:rPr lang="en-US" sz="2000" dirty="0">
                <a:latin typeface="Arial" pitchFamily="34" charset="0"/>
                <a:cs typeface="Arial" pitchFamily="34" charset="0"/>
              </a:rPr>
              <a:t> online </a:t>
            </a:r>
            <a:r>
              <a:rPr lang="en-US" sz="2000" dirty="0" smtClean="0">
                <a:latin typeface="Arial" pitchFamily="34" charset="0"/>
                <a:cs typeface="Arial" pitchFamily="34" charset="0"/>
              </a:rPr>
              <a:t>system.</a:t>
            </a:r>
          </a:p>
          <a:p>
            <a:pPr>
              <a:lnSpc>
                <a:spcPct val="80000"/>
              </a:lnSpc>
              <a:buFont typeface="Wingdings" pitchFamily="2" charset="2"/>
              <a:buNone/>
            </a:pPr>
            <a:endParaRPr lang="en-US" sz="2000" dirty="0">
              <a:latin typeface="Arial" pitchFamily="34" charset="0"/>
              <a:ea typeface="ＭＳ Ｐゴシック" pitchFamily="34" charset="-128"/>
              <a:cs typeface="Arial" pitchFamily="34" charset="0"/>
            </a:endParaRPr>
          </a:p>
          <a:p>
            <a:pPr>
              <a:lnSpc>
                <a:spcPct val="80000"/>
              </a:lnSpc>
              <a:buFont typeface="Wingdings" pitchFamily="2" charset="2"/>
              <a:buNone/>
            </a:pPr>
            <a:r>
              <a:rPr lang="en-US" sz="2000" dirty="0" smtClean="0">
                <a:latin typeface="Arial" pitchFamily="34" charset="0"/>
                <a:ea typeface="ＭＳ Ｐゴシック" pitchFamily="34" charset="-128"/>
                <a:cs typeface="Arial" pitchFamily="34" charset="0"/>
              </a:rPr>
              <a:t>If you have not already done so, please register for </a:t>
            </a:r>
            <a:r>
              <a:rPr lang="en-US" sz="2000" dirty="0" err="1" smtClean="0">
                <a:latin typeface="Arial" pitchFamily="34" charset="0"/>
                <a:ea typeface="ＭＳ Ｐゴシック" pitchFamily="34" charset="-128"/>
                <a:cs typeface="Arial" pitchFamily="34" charset="0"/>
              </a:rPr>
              <a:t>Iowagrants</a:t>
            </a:r>
            <a:r>
              <a:rPr lang="en-US" sz="2000" dirty="0" smtClean="0">
                <a:latin typeface="Arial" pitchFamily="34" charset="0"/>
                <a:ea typeface="ＭＳ Ｐゴシック" pitchFamily="34" charset="-128"/>
                <a:cs typeface="Arial" pitchFamily="34" charset="0"/>
              </a:rPr>
              <a:t>. Information on how to create an account and how to enter hours is available on the ICAP website.</a:t>
            </a:r>
          </a:p>
          <a:p>
            <a:pPr>
              <a:lnSpc>
                <a:spcPct val="80000"/>
              </a:lnSpc>
              <a:buFont typeface="Wingdings" pitchFamily="2" charset="2"/>
              <a:buNone/>
            </a:pPr>
            <a:endParaRPr lang="en-US" sz="2000" dirty="0">
              <a:latin typeface="Arial" pitchFamily="34" charset="0"/>
              <a:ea typeface="ＭＳ Ｐゴシック" pitchFamily="34" charset="-128"/>
              <a:cs typeface="Arial" pitchFamily="34" charset="0"/>
            </a:endParaRPr>
          </a:p>
          <a:p>
            <a:pPr>
              <a:lnSpc>
                <a:spcPct val="80000"/>
              </a:lnSpc>
              <a:buFont typeface="Wingdings" pitchFamily="2" charset="2"/>
              <a:buNone/>
            </a:pPr>
            <a:r>
              <a:rPr lang="en-US" sz="2000" dirty="0" smtClean="0">
                <a:latin typeface="Arial" pitchFamily="34" charset="0"/>
                <a:ea typeface="ＭＳ Ｐゴシック" pitchFamily="34" charset="-128"/>
                <a:cs typeface="Arial" pitchFamily="34" charset="0"/>
              </a:rPr>
              <a:t>Timesheets are submitted monthly by the 5</a:t>
            </a:r>
            <a:r>
              <a:rPr lang="en-US" sz="2000" baseline="30000" dirty="0" smtClean="0">
                <a:latin typeface="Arial" pitchFamily="34" charset="0"/>
                <a:ea typeface="ＭＳ Ｐゴシック" pitchFamily="34" charset="-128"/>
                <a:cs typeface="Arial" pitchFamily="34" charset="0"/>
              </a:rPr>
              <a:t>th</a:t>
            </a:r>
            <a:r>
              <a:rPr lang="en-US" sz="2000" dirty="0" smtClean="0">
                <a:latin typeface="Arial" pitchFamily="34" charset="0"/>
                <a:ea typeface="ＭＳ Ｐゴシック" pitchFamily="34" charset="-128"/>
                <a:cs typeface="Arial" pitchFamily="34" charset="0"/>
              </a:rPr>
              <a:t> of each month. Supervisors will then evaluate your timesheets and approve them by the tenth of each month.</a:t>
            </a:r>
          </a:p>
        </p:txBody>
      </p:sp>
    </p:spTree>
    <p:extLst>
      <p:ext uri="{BB962C8B-B14F-4D97-AF65-F5344CB8AC3E}">
        <p14:creationId xmlns:p14="http://schemas.microsoft.com/office/powerpoint/2010/main" val="35314837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0" y="723870"/>
            <a:ext cx="39624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Timesheets</a:t>
            </a:r>
            <a:endParaRPr lang="en-US" sz="2800" dirty="0">
              <a:latin typeface="Helvetica" pitchFamily="34" charset="0"/>
              <a:cs typeface="Helvetica" pitchFamily="34" charset="0"/>
            </a:endParaRPr>
          </a:p>
        </p:txBody>
      </p:sp>
      <p:sp>
        <p:nvSpPr>
          <p:cNvPr id="3" name="TextBox 2"/>
          <p:cNvSpPr txBox="1"/>
          <p:nvPr/>
        </p:nvSpPr>
        <p:spPr>
          <a:xfrm>
            <a:off x="675640" y="2057400"/>
            <a:ext cx="7848600" cy="338554"/>
          </a:xfrm>
          <a:prstGeom prst="rect">
            <a:avLst/>
          </a:prstGeom>
          <a:noFill/>
        </p:spPr>
        <p:txBody>
          <a:bodyPr wrap="square" rtlCol="0">
            <a:spAutoFit/>
          </a:bodyPr>
          <a:lstStyle/>
          <a:p>
            <a:pPr>
              <a:lnSpc>
                <a:spcPct val="80000"/>
              </a:lnSpc>
              <a:buFont typeface="Wingdings" pitchFamily="2" charset="2"/>
              <a:buNone/>
            </a:pPr>
            <a:r>
              <a:rPr lang="en-US" sz="2000" dirty="0" smtClean="0">
                <a:latin typeface="Arial" pitchFamily="34" charset="0"/>
                <a:cs typeface="Arial" pitchFamily="34" charset="0"/>
              </a:rPr>
              <a:t>Go to Iowagrants.gov and click on “returning user”</a:t>
            </a:r>
            <a:endParaRPr lang="en-US" sz="2000" dirty="0" smtClean="0">
              <a:latin typeface="Arial" pitchFamily="34" charset="0"/>
              <a:ea typeface="ＭＳ Ｐゴシック" pitchFamily="34" charset="-128"/>
              <a:cs typeface="Arial" pitchFamily="34" charset="0"/>
            </a:endParaRPr>
          </a:p>
        </p:txBody>
      </p:sp>
      <p:grpSp>
        <p:nvGrpSpPr>
          <p:cNvPr id="6" name="Group 5"/>
          <p:cNvGrpSpPr/>
          <p:nvPr/>
        </p:nvGrpSpPr>
        <p:grpSpPr>
          <a:xfrm>
            <a:off x="2513162" y="2514600"/>
            <a:ext cx="4651980" cy="3433313"/>
            <a:chOff x="1628140" y="2518912"/>
            <a:chExt cx="4651980" cy="3433313"/>
          </a:xfrm>
        </p:grpSpPr>
        <p:pic>
          <p:nvPicPr>
            <p:cNvPr id="4" name="Picture 3"/>
            <p:cNvPicPr/>
            <p:nvPr/>
          </p:nvPicPr>
          <p:blipFill rotWithShape="1">
            <a:blip r:embed="rId3" cstate="print"/>
            <a:srcRect t="3310" r="31747" b="4266"/>
            <a:stretch/>
          </p:blipFill>
          <p:spPr bwMode="auto">
            <a:xfrm>
              <a:off x="1628140" y="2518912"/>
              <a:ext cx="4056668" cy="3433313"/>
            </a:xfrm>
            <a:prstGeom prst="rect">
              <a:avLst/>
            </a:prstGeom>
            <a:noFill/>
            <a:ln w="9525">
              <a:noFill/>
              <a:miter lim="800000"/>
              <a:headEnd/>
              <a:tailEnd/>
            </a:ln>
          </p:spPr>
        </p:pic>
        <p:sp>
          <p:nvSpPr>
            <p:cNvPr id="5" name="AutoShape 2"/>
            <p:cNvSpPr>
              <a:spLocks noChangeArrowheads="1"/>
            </p:cNvSpPr>
            <p:nvPr/>
          </p:nvSpPr>
          <p:spPr bwMode="auto">
            <a:xfrm>
              <a:off x="5089495" y="5257800"/>
              <a:ext cx="1190625" cy="295275"/>
            </a:xfrm>
            <a:prstGeom prst="leftArrow">
              <a:avLst>
                <a:gd name="adj1" fmla="val 50000"/>
                <a:gd name="adj2" fmla="val 100806"/>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574814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0" y="723870"/>
            <a:ext cx="39624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Timesheets</a:t>
            </a:r>
            <a:endParaRPr lang="en-US" sz="2800" dirty="0">
              <a:latin typeface="Helvetica" pitchFamily="34" charset="0"/>
              <a:cs typeface="Helvetica" pitchFamily="34" charset="0"/>
            </a:endParaRPr>
          </a:p>
        </p:txBody>
      </p:sp>
      <p:sp>
        <p:nvSpPr>
          <p:cNvPr id="3" name="TextBox 2"/>
          <p:cNvSpPr txBox="1"/>
          <p:nvPr/>
        </p:nvSpPr>
        <p:spPr>
          <a:xfrm>
            <a:off x="628650" y="1995159"/>
            <a:ext cx="3638550" cy="830997"/>
          </a:xfrm>
          <a:prstGeom prst="rect">
            <a:avLst/>
          </a:prstGeom>
          <a:noFill/>
        </p:spPr>
        <p:txBody>
          <a:bodyPr wrap="square" rtlCol="0">
            <a:spAutoFit/>
          </a:bodyPr>
          <a:lstStyle/>
          <a:p>
            <a:pPr marL="342900" indent="-342900">
              <a:lnSpc>
                <a:spcPct val="80000"/>
              </a:lnSpc>
              <a:buFont typeface="Arial" panose="020B0604020202020204" pitchFamily="34" charset="0"/>
              <a:buChar char="•"/>
            </a:pPr>
            <a:r>
              <a:rPr lang="en-US" sz="2000" dirty="0"/>
              <a:t>Click on </a:t>
            </a:r>
            <a:r>
              <a:rPr lang="en-US" sz="2000" dirty="0" smtClean="0"/>
              <a:t>“Create </a:t>
            </a:r>
            <a:r>
              <a:rPr lang="en-US" sz="2000" dirty="0"/>
              <a:t>an </a:t>
            </a:r>
            <a:r>
              <a:rPr lang="en-US" sz="2000" dirty="0" smtClean="0"/>
              <a:t>Account”</a:t>
            </a:r>
          </a:p>
          <a:p>
            <a:pPr marL="342900" indent="-342900">
              <a:lnSpc>
                <a:spcPct val="80000"/>
              </a:lnSpc>
              <a:buFont typeface="Arial" panose="020B0604020202020204" pitchFamily="34" charset="0"/>
              <a:buChar char="•"/>
            </a:pPr>
            <a:r>
              <a:rPr lang="en-US" sz="2000" dirty="0" smtClean="0"/>
              <a:t>Enter </a:t>
            </a:r>
            <a:r>
              <a:rPr lang="en-US" sz="2000" dirty="0"/>
              <a:t>your first and last </a:t>
            </a:r>
            <a:r>
              <a:rPr lang="en-US" sz="2000" dirty="0" smtClean="0"/>
              <a:t>name</a:t>
            </a:r>
          </a:p>
          <a:p>
            <a:pPr marL="342900" indent="-342900">
              <a:lnSpc>
                <a:spcPct val="80000"/>
              </a:lnSpc>
              <a:buFont typeface="Arial" panose="020B0604020202020204" pitchFamily="34" charset="0"/>
              <a:buChar char="•"/>
            </a:pPr>
            <a:r>
              <a:rPr lang="en-US" sz="2000" dirty="0" smtClean="0">
                <a:latin typeface="Arial" pitchFamily="34" charset="0"/>
                <a:ea typeface="ＭＳ Ｐゴシック" pitchFamily="34" charset="-128"/>
                <a:cs typeface="Arial" pitchFamily="34" charset="0"/>
              </a:rPr>
              <a:t>Click “Register”</a:t>
            </a:r>
            <a:endParaRPr lang="en-US" sz="2000" dirty="0" smtClean="0">
              <a:latin typeface="Arial" pitchFamily="34" charset="0"/>
              <a:ea typeface="ＭＳ Ｐゴシック" pitchFamily="34" charset="-128"/>
              <a:cs typeface="Arial" pitchFamily="34" charset="0"/>
            </a:endParaRPr>
          </a:p>
        </p:txBody>
      </p:sp>
      <p:pic>
        <p:nvPicPr>
          <p:cNvPr id="8" name="Picture 7"/>
          <p:cNvPicPr/>
          <p:nvPr/>
        </p:nvPicPr>
        <p:blipFill rotWithShape="1">
          <a:blip r:embed="rId3" cstate="print"/>
          <a:srcRect l="27558" t="18302" r="28328" b="7150"/>
          <a:stretch/>
        </p:blipFill>
        <p:spPr bwMode="auto">
          <a:xfrm>
            <a:off x="3048000" y="3124200"/>
            <a:ext cx="3247325" cy="2851099"/>
          </a:xfrm>
          <a:prstGeom prst="rect">
            <a:avLst/>
          </a:prstGeom>
          <a:noFill/>
          <a:ln w="9525">
            <a:noFill/>
            <a:miter lim="800000"/>
            <a:headEnd/>
            <a:tailEnd/>
          </a:ln>
        </p:spPr>
      </p:pic>
    </p:spTree>
    <p:extLst>
      <p:ext uri="{BB962C8B-B14F-4D97-AF65-F5344CB8AC3E}">
        <p14:creationId xmlns:p14="http://schemas.microsoft.com/office/powerpoint/2010/main" val="15123743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0" y="723870"/>
            <a:ext cx="39624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Timesheets</a:t>
            </a:r>
            <a:endParaRPr lang="en-US" sz="2800" dirty="0">
              <a:latin typeface="Helvetica" pitchFamily="34" charset="0"/>
              <a:cs typeface="Helvetica" pitchFamily="34" charset="0"/>
            </a:endParaRPr>
          </a:p>
        </p:txBody>
      </p:sp>
      <p:sp>
        <p:nvSpPr>
          <p:cNvPr id="3" name="TextBox 2"/>
          <p:cNvSpPr txBox="1"/>
          <p:nvPr/>
        </p:nvSpPr>
        <p:spPr>
          <a:xfrm>
            <a:off x="628650" y="1995159"/>
            <a:ext cx="4019550" cy="584775"/>
          </a:xfrm>
          <a:prstGeom prst="rect">
            <a:avLst/>
          </a:prstGeom>
          <a:noFill/>
        </p:spPr>
        <p:txBody>
          <a:bodyPr wrap="square" rtlCol="0">
            <a:spAutoFit/>
          </a:bodyPr>
          <a:lstStyle/>
          <a:p>
            <a:pPr marL="342900" indent="-342900">
              <a:lnSpc>
                <a:spcPct val="80000"/>
              </a:lnSpc>
              <a:buFont typeface="Arial" panose="020B0604020202020204" pitchFamily="34" charset="0"/>
              <a:buChar char="•"/>
            </a:pPr>
            <a:r>
              <a:rPr lang="en-US" sz="2000" dirty="0"/>
              <a:t>Enter and confirm email </a:t>
            </a:r>
            <a:r>
              <a:rPr lang="en-US" sz="2000" dirty="0" smtClean="0"/>
              <a:t>address </a:t>
            </a:r>
          </a:p>
          <a:p>
            <a:pPr marL="342900" indent="-342900">
              <a:lnSpc>
                <a:spcPct val="80000"/>
              </a:lnSpc>
              <a:buFont typeface="Arial" panose="020B0604020202020204" pitchFamily="34" charset="0"/>
              <a:buChar char="•"/>
            </a:pPr>
            <a:r>
              <a:rPr lang="en-US" sz="2000" dirty="0" smtClean="0"/>
              <a:t>Click on Save Account Details</a:t>
            </a:r>
            <a:endParaRPr lang="en-US" sz="2000" dirty="0" smtClean="0">
              <a:latin typeface="Arial" pitchFamily="34" charset="0"/>
              <a:ea typeface="ＭＳ Ｐゴシック" pitchFamily="34" charset="-128"/>
              <a:cs typeface="Arial" pitchFamily="34" charset="0"/>
            </a:endParaRPr>
          </a:p>
        </p:txBody>
      </p:sp>
      <p:pic>
        <p:nvPicPr>
          <p:cNvPr id="5" name="Picture 4"/>
          <p:cNvPicPr/>
          <p:nvPr/>
        </p:nvPicPr>
        <p:blipFill>
          <a:blip r:embed="rId3" cstate="print"/>
          <a:srcRect/>
          <a:stretch>
            <a:fillRect/>
          </a:stretch>
        </p:blipFill>
        <p:spPr bwMode="auto">
          <a:xfrm>
            <a:off x="2209799" y="3124200"/>
            <a:ext cx="4543425" cy="2905125"/>
          </a:xfrm>
          <a:prstGeom prst="rect">
            <a:avLst/>
          </a:prstGeom>
          <a:noFill/>
          <a:ln w="9525">
            <a:noFill/>
            <a:miter lim="800000"/>
            <a:headEnd/>
            <a:tailEnd/>
          </a:ln>
        </p:spPr>
      </p:pic>
      <p:sp>
        <p:nvSpPr>
          <p:cNvPr id="4" name="AutoShape 2"/>
          <p:cNvSpPr>
            <a:spLocks noChangeArrowheads="1"/>
          </p:cNvSpPr>
          <p:nvPr/>
        </p:nvSpPr>
        <p:spPr bwMode="auto">
          <a:xfrm>
            <a:off x="5791200" y="3190875"/>
            <a:ext cx="1514475" cy="923925"/>
          </a:xfrm>
          <a:prstGeom prst="leftArrowCallout">
            <a:avLst>
              <a:gd name="adj1" fmla="val 25000"/>
              <a:gd name="adj2" fmla="val 25000"/>
              <a:gd name="adj3" fmla="val 27320"/>
              <a:gd name="adj4" fmla="val 6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cs typeface="Arial" pitchFamily="34" charset="0"/>
              </a:rPr>
              <a:t>Make note: this will be your account id (user id) </a:t>
            </a:r>
            <a:r>
              <a:rPr lang="en-US" altLang="en-US" sz="1100" dirty="0" smtClean="0">
                <a:latin typeface="Calibri" pitchFamily="34" charset="0"/>
                <a:cs typeface="Arial" pitchFamily="34" charset="0"/>
              </a:rPr>
              <a:t>for </a:t>
            </a:r>
            <a:r>
              <a:rPr lang="en-US" altLang="en-US" sz="1100" dirty="0" err="1" smtClean="0">
                <a:latin typeface="Calibri" pitchFamily="34" charset="0"/>
                <a:cs typeface="Arial" pitchFamily="34" charset="0"/>
              </a:rPr>
              <a:t>IowaGrants</a:t>
            </a:r>
            <a:r>
              <a:rPr kumimoji="0" lang="en-US" altLang="en-US" sz="1100" b="0" i="0" u="none" strike="noStrike" cap="none" normalizeH="0" baseline="0" dirty="0" smtClean="0">
                <a:ln>
                  <a:noFill/>
                </a:ln>
                <a:solidFill>
                  <a:schemeClr val="tx1"/>
                </a:solidFill>
                <a:effectLst/>
                <a:latin typeface="Calibri" pitchFamily="34" charset="0"/>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13721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0" y="723870"/>
            <a:ext cx="39624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Timesheets</a:t>
            </a:r>
            <a:endParaRPr lang="en-US" sz="2800" dirty="0">
              <a:latin typeface="Helvetica" pitchFamily="34" charset="0"/>
              <a:cs typeface="Helvetica" pitchFamily="34" charset="0"/>
            </a:endParaRPr>
          </a:p>
        </p:txBody>
      </p:sp>
      <p:sp>
        <p:nvSpPr>
          <p:cNvPr id="3" name="TextBox 2"/>
          <p:cNvSpPr txBox="1"/>
          <p:nvPr/>
        </p:nvSpPr>
        <p:spPr>
          <a:xfrm>
            <a:off x="628650" y="2335991"/>
            <a:ext cx="4019550" cy="342723"/>
          </a:xfrm>
          <a:prstGeom prst="rect">
            <a:avLst/>
          </a:prstGeom>
          <a:noFill/>
        </p:spPr>
        <p:txBody>
          <a:bodyPr wrap="square" rtlCol="0">
            <a:spAutoFit/>
          </a:bodyPr>
          <a:lstStyle/>
          <a:p>
            <a:pPr marL="342900" indent="-342900">
              <a:lnSpc>
                <a:spcPct val="80000"/>
              </a:lnSpc>
              <a:buFont typeface="Arial" panose="020B0604020202020204" pitchFamily="34" charset="0"/>
              <a:buChar char="•"/>
            </a:pPr>
            <a:r>
              <a:rPr lang="en-US" sz="2000" dirty="0" smtClean="0"/>
              <a:t>Click “OK” to continue registering</a:t>
            </a:r>
            <a:endParaRPr lang="en-US" sz="2000" dirty="0" smtClean="0">
              <a:latin typeface="Arial" pitchFamily="34" charset="0"/>
              <a:ea typeface="ＭＳ Ｐゴシック" pitchFamily="34" charset="-128"/>
              <a:cs typeface="Arial" pitchFamily="34" charset="0"/>
            </a:endParaRPr>
          </a:p>
        </p:txBody>
      </p:sp>
      <p:pic>
        <p:nvPicPr>
          <p:cNvPr id="6" name="Picture 5"/>
          <p:cNvPicPr/>
          <p:nvPr/>
        </p:nvPicPr>
        <p:blipFill>
          <a:blip r:embed="rId3" cstate="print"/>
          <a:srcRect/>
          <a:stretch>
            <a:fillRect/>
          </a:stretch>
        </p:blipFill>
        <p:spPr bwMode="auto">
          <a:xfrm>
            <a:off x="2362200" y="3124200"/>
            <a:ext cx="4733925" cy="1038225"/>
          </a:xfrm>
          <a:prstGeom prst="rect">
            <a:avLst/>
          </a:prstGeom>
          <a:noFill/>
          <a:ln w="9525">
            <a:noFill/>
            <a:miter lim="800000"/>
            <a:headEnd/>
            <a:tailEnd/>
          </a:ln>
        </p:spPr>
      </p:pic>
    </p:spTree>
    <p:extLst>
      <p:ext uri="{BB962C8B-B14F-4D97-AF65-F5344CB8AC3E}">
        <p14:creationId xmlns:p14="http://schemas.microsoft.com/office/powerpoint/2010/main" val="2480939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0" y="723870"/>
            <a:ext cx="39624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Timesheets</a:t>
            </a:r>
            <a:endParaRPr lang="en-US" sz="2800" dirty="0">
              <a:latin typeface="Helvetica" pitchFamily="34" charset="0"/>
              <a:cs typeface="Helvetica" pitchFamily="34" charset="0"/>
            </a:endParaRPr>
          </a:p>
        </p:txBody>
      </p:sp>
      <p:sp>
        <p:nvSpPr>
          <p:cNvPr id="3" name="TextBox 2"/>
          <p:cNvSpPr txBox="1"/>
          <p:nvPr/>
        </p:nvSpPr>
        <p:spPr>
          <a:xfrm>
            <a:off x="838200" y="2073083"/>
            <a:ext cx="3600450" cy="584775"/>
          </a:xfrm>
          <a:prstGeom prst="rect">
            <a:avLst/>
          </a:prstGeom>
          <a:noFill/>
        </p:spPr>
        <p:txBody>
          <a:bodyPr wrap="square" rtlCol="0">
            <a:spAutoFit/>
          </a:bodyPr>
          <a:lstStyle/>
          <a:p>
            <a:pPr>
              <a:lnSpc>
                <a:spcPct val="80000"/>
              </a:lnSpc>
            </a:pPr>
            <a:r>
              <a:rPr lang="en-US" sz="2000" dirty="0"/>
              <a:t>If this account already exits, you will receive this error message</a:t>
            </a:r>
            <a:endParaRPr lang="en-US" sz="2000" dirty="0" smtClean="0">
              <a:latin typeface="Arial" pitchFamily="34" charset="0"/>
              <a:ea typeface="ＭＳ Ｐゴシック" pitchFamily="34" charset="-128"/>
              <a:cs typeface="Arial" pitchFamily="34" charset="0"/>
            </a:endParaRPr>
          </a:p>
        </p:txBody>
      </p:sp>
      <p:pic>
        <p:nvPicPr>
          <p:cNvPr id="5" name="Picture 4"/>
          <p:cNvPicPr/>
          <p:nvPr/>
        </p:nvPicPr>
        <p:blipFill>
          <a:blip r:embed="rId3" cstate="print"/>
          <a:srcRect/>
          <a:stretch>
            <a:fillRect/>
          </a:stretch>
        </p:blipFill>
        <p:spPr bwMode="auto">
          <a:xfrm>
            <a:off x="762000" y="2895600"/>
            <a:ext cx="3981450" cy="3018790"/>
          </a:xfrm>
          <a:prstGeom prst="rect">
            <a:avLst/>
          </a:prstGeom>
          <a:noFill/>
          <a:ln w="9525">
            <a:noFill/>
            <a:miter lim="800000"/>
            <a:headEnd/>
            <a:tailEnd/>
          </a:ln>
        </p:spPr>
      </p:pic>
      <p:sp>
        <p:nvSpPr>
          <p:cNvPr id="4" name="AutoShape 2"/>
          <p:cNvSpPr>
            <a:spLocks noChangeArrowheads="1"/>
          </p:cNvSpPr>
          <p:nvPr/>
        </p:nvSpPr>
        <p:spPr bwMode="auto">
          <a:xfrm>
            <a:off x="5334000" y="3124200"/>
            <a:ext cx="2628900" cy="2217737"/>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en-US" sz="1000" b="0" i="0" u="none" strike="noStrike" cap="none" normalizeH="0" baseline="0" smtClean="0">
                <a:ln>
                  <a:noFill/>
                </a:ln>
                <a:solidFill>
                  <a:schemeClr val="tx1"/>
                </a:solidFill>
                <a:effectLst/>
                <a:latin typeface="Calibri" pitchFamily="34" charset="0"/>
                <a:cs typeface="Arial" pitchFamily="34" charset="0"/>
              </a:rPr>
              <a:t>If you have followed the instructions, the ONLY reason you should receive an error message is because someone else (with the same name or using the same name) already has an account in the system.  [Note: More than 20,000 people have accounts, so it would not necessarily be that unusual to have a duplicate account.]  To work around it, use your nickname, add your middle name or middle initial to the first name or last name field.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6040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81000" y="287567"/>
            <a:ext cx="3328979" cy="1353141"/>
          </a:xfrm>
          <a:prstGeom prst="rect">
            <a:avLst/>
          </a:prstGeom>
        </p:spPr>
      </p:pic>
      <p:sp>
        <p:nvSpPr>
          <p:cNvPr id="12" name="TextBox 11"/>
          <p:cNvSpPr txBox="1"/>
          <p:nvPr/>
        </p:nvSpPr>
        <p:spPr>
          <a:xfrm>
            <a:off x="4840406" y="690890"/>
            <a:ext cx="3148560" cy="523220"/>
          </a:xfrm>
          <a:prstGeom prst="rect">
            <a:avLst/>
          </a:prstGeom>
          <a:noFill/>
        </p:spPr>
        <p:txBody>
          <a:bodyPr wrap="square" rtlCol="0">
            <a:spAutoFit/>
          </a:bodyPr>
          <a:lstStyle/>
          <a:p>
            <a:r>
              <a:rPr lang="en-US" sz="2800" dirty="0" smtClean="0">
                <a:latin typeface="Helvetica" pitchFamily="34" charset="0"/>
                <a:cs typeface="Helvetica" pitchFamily="34" charset="0"/>
              </a:rPr>
              <a:t>INTRODUCTIONS</a:t>
            </a:r>
            <a:endParaRPr lang="en-US" sz="2800" dirty="0">
              <a:latin typeface="Helvetica" pitchFamily="34" charset="0"/>
              <a:cs typeface="Helvetica" pitchFamily="34" charset="0"/>
            </a:endParaRPr>
          </a:p>
        </p:txBody>
      </p:sp>
      <p:sp>
        <p:nvSpPr>
          <p:cNvPr id="13" name="TextBox 12"/>
          <p:cNvSpPr txBox="1"/>
          <p:nvPr/>
        </p:nvSpPr>
        <p:spPr>
          <a:xfrm>
            <a:off x="447148" y="2151727"/>
            <a:ext cx="8249704" cy="2246769"/>
          </a:xfrm>
          <a:prstGeom prst="rect">
            <a:avLst/>
          </a:prstGeom>
          <a:noFill/>
        </p:spPr>
        <p:txBody>
          <a:bodyPr wrap="square" rtlCol="0">
            <a:spAutoFit/>
          </a:bodyPr>
          <a:lstStyle/>
          <a:p>
            <a:pPr marL="285750" indent="-285750">
              <a:spcAft>
                <a:spcPts val="1200"/>
              </a:spcAft>
              <a:buFont typeface="Arial" pitchFamily="34" charset="0"/>
              <a:buChar char="•"/>
            </a:pPr>
            <a:r>
              <a:rPr lang="en-US" sz="2000" dirty="0" smtClean="0">
                <a:latin typeface="Helvetica" pitchFamily="34" charset="0"/>
                <a:cs typeface="Helvetica" pitchFamily="34" charset="0"/>
              </a:rPr>
              <a:t>Name</a:t>
            </a:r>
          </a:p>
          <a:p>
            <a:pPr marL="285750" indent="-285750">
              <a:spcAft>
                <a:spcPts val="1200"/>
              </a:spcAft>
              <a:buFont typeface="Arial" pitchFamily="34" charset="0"/>
              <a:buChar char="•"/>
            </a:pPr>
            <a:r>
              <a:rPr lang="en-US" sz="2000" dirty="0" smtClean="0">
                <a:latin typeface="Helvetica" pitchFamily="34" charset="0"/>
                <a:cs typeface="Helvetica" pitchFamily="34" charset="0"/>
              </a:rPr>
              <a:t>Year in school</a:t>
            </a:r>
          </a:p>
          <a:p>
            <a:pPr marL="285750" indent="-285750">
              <a:spcAft>
                <a:spcPts val="1200"/>
              </a:spcAft>
              <a:buFont typeface="Arial" pitchFamily="34" charset="0"/>
              <a:buChar char="•"/>
            </a:pPr>
            <a:r>
              <a:rPr lang="en-US" sz="2000" dirty="0" smtClean="0">
                <a:latin typeface="Helvetica" pitchFamily="34" charset="0"/>
                <a:cs typeface="Helvetica" pitchFamily="34" charset="0"/>
              </a:rPr>
              <a:t>Major area</a:t>
            </a:r>
          </a:p>
          <a:p>
            <a:pPr marL="285750" indent="-285750">
              <a:spcAft>
                <a:spcPts val="1200"/>
              </a:spcAft>
              <a:buFont typeface="Arial" pitchFamily="34" charset="0"/>
              <a:buChar char="•"/>
            </a:pPr>
            <a:r>
              <a:rPr lang="en-US" sz="2000" dirty="0" smtClean="0">
                <a:latin typeface="Helvetica" pitchFamily="34" charset="0"/>
                <a:cs typeface="Helvetica" pitchFamily="34" charset="0"/>
              </a:rPr>
              <a:t>Have you served with AmeriCorps before?</a:t>
            </a:r>
          </a:p>
          <a:p>
            <a:pPr marL="285750" indent="-285750">
              <a:spcAft>
                <a:spcPts val="1200"/>
              </a:spcAft>
              <a:buFont typeface="Arial" pitchFamily="34" charset="0"/>
              <a:buChar char="•"/>
            </a:pPr>
            <a:r>
              <a:rPr lang="en-US" sz="2000" dirty="0" smtClean="0">
                <a:latin typeface="Helvetica" pitchFamily="34" charset="0"/>
                <a:cs typeface="Helvetica" pitchFamily="34" charset="0"/>
              </a:rPr>
              <a:t>Why is service important to you?</a:t>
            </a:r>
            <a:endParaRPr lang="en-US" sz="2000" dirty="0">
              <a:latin typeface="Helvetica" pitchFamily="34" charset="0"/>
              <a:cs typeface="Helvetica" pitchFamily="34" charset="0"/>
            </a:endParaRPr>
          </a:p>
        </p:txBody>
      </p:sp>
    </p:spTree>
    <p:extLst>
      <p:ext uri="{BB962C8B-B14F-4D97-AF65-F5344CB8AC3E}">
        <p14:creationId xmlns:p14="http://schemas.microsoft.com/office/powerpoint/2010/main" val="36165326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0" y="723870"/>
            <a:ext cx="39624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Timesheets</a:t>
            </a:r>
            <a:endParaRPr lang="en-US" sz="2800" dirty="0">
              <a:latin typeface="Helvetica" pitchFamily="34" charset="0"/>
              <a:cs typeface="Helvetica" pitchFamily="34" charset="0"/>
            </a:endParaRPr>
          </a:p>
        </p:txBody>
      </p:sp>
      <p:sp>
        <p:nvSpPr>
          <p:cNvPr id="3" name="TextBox 2"/>
          <p:cNvSpPr txBox="1"/>
          <p:nvPr/>
        </p:nvSpPr>
        <p:spPr>
          <a:xfrm>
            <a:off x="5410200" y="3017326"/>
            <a:ext cx="2076450" cy="584775"/>
          </a:xfrm>
          <a:prstGeom prst="rect">
            <a:avLst/>
          </a:prstGeom>
          <a:noFill/>
        </p:spPr>
        <p:txBody>
          <a:bodyPr wrap="square" rtlCol="0">
            <a:spAutoFit/>
          </a:bodyPr>
          <a:lstStyle/>
          <a:p>
            <a:pPr algn="ctr">
              <a:lnSpc>
                <a:spcPct val="80000"/>
              </a:lnSpc>
            </a:pPr>
            <a:r>
              <a:rPr lang="en-US" sz="2000" dirty="0" smtClean="0"/>
              <a:t>Registration initial confirmation</a:t>
            </a:r>
            <a:endParaRPr lang="en-US" sz="2000" dirty="0" smtClean="0">
              <a:latin typeface="Arial" pitchFamily="34" charset="0"/>
              <a:ea typeface="ＭＳ Ｐゴシック" pitchFamily="34" charset="-128"/>
              <a:cs typeface="Arial" pitchFamily="34" charset="0"/>
            </a:endParaRPr>
          </a:p>
        </p:txBody>
      </p:sp>
      <p:pic>
        <p:nvPicPr>
          <p:cNvPr id="6" name="Picture 5" descr="cid:image001.png@01CEA569.94B4F780"/>
          <p:cNvPicPr/>
          <p:nvPr/>
        </p:nvPicPr>
        <p:blipFill>
          <a:blip r:embed="rId3" r:link="rId4" cstate="print"/>
          <a:srcRect/>
          <a:stretch>
            <a:fillRect/>
          </a:stretch>
        </p:blipFill>
        <p:spPr bwMode="auto">
          <a:xfrm>
            <a:off x="1219200" y="2514600"/>
            <a:ext cx="3648075" cy="3311232"/>
          </a:xfrm>
          <a:prstGeom prst="rect">
            <a:avLst/>
          </a:prstGeom>
          <a:noFill/>
          <a:ln w="9525">
            <a:noFill/>
            <a:miter lim="800000"/>
            <a:headEnd/>
            <a:tailEnd/>
          </a:ln>
        </p:spPr>
      </p:pic>
      <p:sp>
        <p:nvSpPr>
          <p:cNvPr id="7" name="AutoShape 2"/>
          <p:cNvSpPr>
            <a:spLocks noChangeArrowheads="1"/>
          </p:cNvSpPr>
          <p:nvPr/>
        </p:nvSpPr>
        <p:spPr bwMode="auto">
          <a:xfrm>
            <a:off x="5743575" y="3733800"/>
            <a:ext cx="1409700" cy="138112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cs typeface="Arial" pitchFamily="34" charset="0"/>
              </a:rPr>
              <a:t>Please note: you must complete the process within 48 hours.  If you do not, you will need to start the process over.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556119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0" y="723870"/>
            <a:ext cx="39624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Timesheets</a:t>
            </a:r>
            <a:endParaRPr lang="en-US" sz="2800" dirty="0">
              <a:latin typeface="Helvetica" pitchFamily="34" charset="0"/>
              <a:cs typeface="Helvetica" pitchFamily="34" charset="0"/>
            </a:endParaRPr>
          </a:p>
        </p:txBody>
      </p:sp>
      <p:sp>
        <p:nvSpPr>
          <p:cNvPr id="3" name="TextBox 2"/>
          <p:cNvSpPr txBox="1"/>
          <p:nvPr/>
        </p:nvSpPr>
        <p:spPr>
          <a:xfrm>
            <a:off x="696433" y="1885423"/>
            <a:ext cx="2616938" cy="342723"/>
          </a:xfrm>
          <a:prstGeom prst="rect">
            <a:avLst/>
          </a:prstGeom>
          <a:noFill/>
        </p:spPr>
        <p:txBody>
          <a:bodyPr wrap="square" rtlCol="0">
            <a:spAutoFit/>
          </a:bodyPr>
          <a:lstStyle/>
          <a:p>
            <a:pPr>
              <a:lnSpc>
                <a:spcPct val="80000"/>
              </a:lnSpc>
            </a:pPr>
            <a:r>
              <a:rPr lang="en-US" sz="2000" dirty="0" smtClean="0"/>
              <a:t>Email Confirmation</a:t>
            </a:r>
            <a:endParaRPr lang="en-US" sz="2000" dirty="0" smtClean="0">
              <a:latin typeface="Arial" pitchFamily="34" charset="0"/>
              <a:ea typeface="ＭＳ Ｐゴシック" pitchFamily="34" charset="-128"/>
              <a:cs typeface="Arial" pitchFamily="34" charset="0"/>
            </a:endParaRPr>
          </a:p>
        </p:txBody>
      </p:sp>
      <p:pic>
        <p:nvPicPr>
          <p:cNvPr id="8" name="Picture 7"/>
          <p:cNvPicPr/>
          <p:nvPr/>
        </p:nvPicPr>
        <p:blipFill rotWithShape="1">
          <a:blip r:embed="rId3" cstate="print"/>
          <a:srcRect t="24776" b="35646"/>
          <a:stretch/>
        </p:blipFill>
        <p:spPr bwMode="auto">
          <a:xfrm>
            <a:off x="685800" y="3657600"/>
            <a:ext cx="4573973" cy="2291981"/>
          </a:xfrm>
          <a:prstGeom prst="rect">
            <a:avLst/>
          </a:prstGeom>
          <a:noFill/>
          <a:ln w="9525">
            <a:solidFill>
              <a:schemeClr val="tx1"/>
            </a:solidFill>
            <a:miter lim="800000"/>
            <a:headEnd/>
            <a:tailEnd/>
          </a:ln>
        </p:spPr>
      </p:pic>
      <p:sp>
        <p:nvSpPr>
          <p:cNvPr id="4" name="AutoShape 2"/>
          <p:cNvSpPr>
            <a:spLocks noChangeArrowheads="1"/>
          </p:cNvSpPr>
          <p:nvPr/>
        </p:nvSpPr>
        <p:spPr bwMode="auto">
          <a:xfrm>
            <a:off x="5486400" y="3623607"/>
            <a:ext cx="2971799" cy="638175"/>
          </a:xfrm>
          <a:prstGeom prst="roundRect">
            <a:avLst>
              <a:gd name="adj" fmla="val 16667"/>
            </a:avLst>
          </a:prstGeom>
          <a:solidFill>
            <a:srgbClr val="FFFFFF"/>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1000" b="1" i="0" u="none" strike="noStrike" cap="none" normalizeH="0" baseline="0" dirty="0" smtClean="0">
                <a:ln>
                  <a:noFill/>
                </a:ln>
                <a:solidFill>
                  <a:schemeClr val="tx1"/>
                </a:solidFill>
                <a:effectLst/>
                <a:latin typeface="Calibri" pitchFamily="34" charset="0"/>
                <a:cs typeface="Arial" pitchFamily="34" charset="0"/>
              </a:rPr>
              <a:t>You must be on the same computer and using the same browser as when you started the account activation process.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AutoShape 3"/>
          <p:cNvSpPr>
            <a:spLocks noChangeArrowheads="1"/>
          </p:cNvSpPr>
          <p:nvPr/>
        </p:nvSpPr>
        <p:spPr bwMode="auto">
          <a:xfrm>
            <a:off x="5486400" y="4474799"/>
            <a:ext cx="2971799" cy="614364"/>
          </a:xfrm>
          <a:prstGeom prst="roundRect">
            <a:avLst>
              <a:gd name="adj" fmla="val 16667"/>
            </a:avLst>
          </a:prstGeom>
          <a:solidFill>
            <a:srgbClr val="FFFFFF"/>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en-US" altLang="en-US" sz="1000" b="1" i="0" u="none" strike="noStrike" cap="none" normalizeH="0" baseline="0" dirty="0" smtClean="0">
                <a:ln>
                  <a:noFill/>
                </a:ln>
                <a:solidFill>
                  <a:schemeClr val="tx1"/>
                </a:solidFill>
                <a:effectLst/>
                <a:latin typeface="Calibri" pitchFamily="34" charset="0"/>
                <a:cs typeface="Arial" pitchFamily="34" charset="0"/>
              </a:rPr>
              <a:t>You must complete this process (all four steps) within 72 hours of when you start, otherwise the system will purge your registration.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AutoShape 4"/>
          <p:cNvSpPr>
            <a:spLocks noChangeArrowheads="1"/>
          </p:cNvSpPr>
          <p:nvPr/>
        </p:nvSpPr>
        <p:spPr bwMode="auto">
          <a:xfrm>
            <a:off x="5486400" y="5302180"/>
            <a:ext cx="2971799" cy="638175"/>
          </a:xfrm>
          <a:prstGeom prst="roundRect">
            <a:avLst>
              <a:gd name="adj" fmla="val 16667"/>
            </a:avLst>
          </a:prstGeom>
          <a:solidFill>
            <a:srgbClr val="FFFFFF"/>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en-US" altLang="en-US" sz="1000" b="1" i="0" u="none" strike="noStrike" cap="none" normalizeH="0" baseline="0" smtClean="0">
                <a:ln>
                  <a:noFill/>
                </a:ln>
                <a:solidFill>
                  <a:srgbClr val="FF0000"/>
                </a:solidFill>
                <a:effectLst/>
                <a:latin typeface="Calibri" pitchFamily="34" charset="0"/>
                <a:cs typeface="Arial" pitchFamily="34" charset="0"/>
              </a:rPr>
              <a:t>Your account activation is NOT complete until you re-log into the system and complete the registration process.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Box 9"/>
          <p:cNvSpPr txBox="1"/>
          <p:nvPr/>
        </p:nvSpPr>
        <p:spPr>
          <a:xfrm>
            <a:off x="685798" y="2209800"/>
            <a:ext cx="6705602" cy="954107"/>
          </a:xfrm>
          <a:prstGeom prst="rect">
            <a:avLst/>
          </a:prstGeom>
          <a:noFill/>
        </p:spPr>
        <p:txBody>
          <a:bodyPr wrap="square" rtlCol="0">
            <a:spAutoFit/>
          </a:bodyPr>
          <a:lstStyle/>
          <a:p>
            <a:r>
              <a:rPr lang="en-US" sz="1400" dirty="0"/>
              <a:t>You will get an email from the system to complete the account activation. Click on the link and use the registration confirmation token. This email will come from </a:t>
            </a:r>
            <a:r>
              <a:rPr lang="en-US" sz="1400" u="sng" dirty="0">
                <a:hlinkClick r:id="rId4"/>
              </a:rPr>
              <a:t>entaa.noreply@iowa.gov</a:t>
            </a:r>
            <a:r>
              <a:rPr lang="en-US" sz="1400" dirty="0"/>
              <a:t> (see below).  If you receive an error message after clicking on the link, please see the “help section” of this message to determine how to proceed.</a:t>
            </a:r>
            <a:endParaRPr lang="en-US" sz="1400" dirty="0"/>
          </a:p>
        </p:txBody>
      </p:sp>
    </p:spTree>
    <p:extLst>
      <p:ext uri="{BB962C8B-B14F-4D97-AF65-F5344CB8AC3E}">
        <p14:creationId xmlns:p14="http://schemas.microsoft.com/office/powerpoint/2010/main" val="17480302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0" y="723870"/>
            <a:ext cx="39624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Timesheets</a:t>
            </a:r>
            <a:endParaRPr lang="en-US" sz="2800" dirty="0">
              <a:latin typeface="Helvetica" pitchFamily="34" charset="0"/>
              <a:cs typeface="Helvetica" pitchFamily="34" charset="0"/>
            </a:endParaRPr>
          </a:p>
        </p:txBody>
      </p:sp>
      <p:sp>
        <p:nvSpPr>
          <p:cNvPr id="3" name="TextBox 2"/>
          <p:cNvSpPr txBox="1"/>
          <p:nvPr/>
        </p:nvSpPr>
        <p:spPr>
          <a:xfrm>
            <a:off x="696433" y="1885423"/>
            <a:ext cx="2616938" cy="342723"/>
          </a:xfrm>
          <a:prstGeom prst="rect">
            <a:avLst/>
          </a:prstGeom>
          <a:noFill/>
        </p:spPr>
        <p:txBody>
          <a:bodyPr wrap="square" rtlCol="0">
            <a:spAutoFit/>
          </a:bodyPr>
          <a:lstStyle/>
          <a:p>
            <a:pPr>
              <a:lnSpc>
                <a:spcPct val="80000"/>
              </a:lnSpc>
            </a:pPr>
            <a:r>
              <a:rPr lang="en-US" sz="2000" dirty="0" smtClean="0"/>
              <a:t>Baseline Questions</a:t>
            </a:r>
            <a:endParaRPr lang="en-US" sz="2000" dirty="0" smtClean="0">
              <a:latin typeface="Arial" pitchFamily="34" charset="0"/>
              <a:ea typeface="ＭＳ Ｐゴシック" pitchFamily="34" charset="-128"/>
              <a:cs typeface="Arial" pitchFamily="34" charset="0"/>
            </a:endParaRPr>
          </a:p>
        </p:txBody>
      </p:sp>
      <p:sp>
        <p:nvSpPr>
          <p:cNvPr id="10" name="TextBox 9"/>
          <p:cNvSpPr txBox="1"/>
          <p:nvPr/>
        </p:nvSpPr>
        <p:spPr>
          <a:xfrm>
            <a:off x="685798" y="2209800"/>
            <a:ext cx="4114802" cy="2031325"/>
          </a:xfrm>
          <a:prstGeom prst="rect">
            <a:avLst/>
          </a:prstGeom>
          <a:noFill/>
        </p:spPr>
        <p:txBody>
          <a:bodyPr wrap="square" rtlCol="0">
            <a:spAutoFit/>
          </a:bodyPr>
          <a:lstStyle/>
          <a:p>
            <a:r>
              <a:rPr lang="en-US" sz="1400" dirty="0" smtClean="0"/>
              <a:t>After clicking the link in your email you will be directed here.</a:t>
            </a:r>
          </a:p>
          <a:p>
            <a:endParaRPr lang="en-US" sz="1400" dirty="0"/>
          </a:p>
          <a:p>
            <a:r>
              <a:rPr lang="en-US" sz="1400" dirty="0"/>
              <a:t>You will then be forced to enter your identity baseline questions and responses. </a:t>
            </a:r>
            <a:endParaRPr lang="en-US" sz="1400" dirty="0" smtClean="0"/>
          </a:p>
          <a:p>
            <a:endParaRPr lang="en-US" sz="1400" dirty="0" smtClean="0"/>
          </a:p>
          <a:p>
            <a:pPr marL="285750" indent="-285750">
              <a:buFont typeface="Arial" panose="020B0604020202020204" pitchFamily="34" charset="0"/>
              <a:buChar char="•"/>
            </a:pPr>
            <a:r>
              <a:rPr lang="en-US" sz="1400" dirty="0" smtClean="0"/>
              <a:t>Enter your questions and answers.</a:t>
            </a:r>
            <a:endParaRPr lang="en-US" sz="1400" dirty="0"/>
          </a:p>
          <a:p>
            <a:pPr marL="285750" indent="-285750">
              <a:buFont typeface="Arial" panose="020B0604020202020204" pitchFamily="34" charset="0"/>
              <a:buChar char="•"/>
            </a:pPr>
            <a:r>
              <a:rPr lang="en-US" sz="1400" dirty="0" smtClean="0"/>
              <a:t>Click “save identity baseline” to continue.</a:t>
            </a:r>
          </a:p>
          <a:p>
            <a:endParaRPr lang="en-US" sz="1400" dirty="0"/>
          </a:p>
        </p:txBody>
      </p:sp>
      <p:pic>
        <p:nvPicPr>
          <p:cNvPr id="11" name="Picture 10" descr="cid:image001.png@01CEA569.DAE01230"/>
          <p:cNvPicPr/>
          <p:nvPr/>
        </p:nvPicPr>
        <p:blipFill>
          <a:blip r:embed="rId3" r:link="rId4" cstate="print"/>
          <a:srcRect/>
          <a:stretch>
            <a:fillRect/>
          </a:stretch>
        </p:blipFill>
        <p:spPr bwMode="auto">
          <a:xfrm>
            <a:off x="5136356" y="1917321"/>
            <a:ext cx="3414712" cy="4209808"/>
          </a:xfrm>
          <a:prstGeom prst="rect">
            <a:avLst/>
          </a:prstGeom>
          <a:noFill/>
          <a:ln w="9525">
            <a:noFill/>
            <a:miter lim="800000"/>
            <a:headEnd/>
            <a:tailEnd/>
          </a:ln>
        </p:spPr>
      </p:pic>
      <p:sp>
        <p:nvSpPr>
          <p:cNvPr id="4" name="AutoShape 2"/>
          <p:cNvSpPr>
            <a:spLocks noChangeArrowheads="1"/>
          </p:cNvSpPr>
          <p:nvPr/>
        </p:nvSpPr>
        <p:spPr bwMode="auto">
          <a:xfrm>
            <a:off x="2362200" y="5287926"/>
            <a:ext cx="2552700" cy="457200"/>
          </a:xfrm>
          <a:prstGeom prst="homePlate">
            <a:avLst>
              <a:gd name="adj" fmla="val 88462"/>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cs typeface="Arial" pitchFamily="34" charset="0"/>
              </a:rPr>
              <a:t>Note these helpful hints for establishing your baseline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50752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0" y="723870"/>
            <a:ext cx="39624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Timesheets</a:t>
            </a:r>
            <a:endParaRPr lang="en-US" sz="2800" dirty="0">
              <a:latin typeface="Helvetica" pitchFamily="34" charset="0"/>
              <a:cs typeface="Helvetica" pitchFamily="34" charset="0"/>
            </a:endParaRPr>
          </a:p>
        </p:txBody>
      </p:sp>
      <p:sp>
        <p:nvSpPr>
          <p:cNvPr id="3" name="TextBox 2"/>
          <p:cNvSpPr txBox="1"/>
          <p:nvPr/>
        </p:nvSpPr>
        <p:spPr>
          <a:xfrm>
            <a:off x="696433" y="1885423"/>
            <a:ext cx="2616938" cy="342723"/>
          </a:xfrm>
          <a:prstGeom prst="rect">
            <a:avLst/>
          </a:prstGeom>
          <a:noFill/>
        </p:spPr>
        <p:txBody>
          <a:bodyPr wrap="square" rtlCol="0">
            <a:spAutoFit/>
          </a:bodyPr>
          <a:lstStyle/>
          <a:p>
            <a:pPr>
              <a:lnSpc>
                <a:spcPct val="80000"/>
              </a:lnSpc>
            </a:pPr>
            <a:r>
              <a:rPr lang="en-US" sz="2000" dirty="0" smtClean="0"/>
              <a:t>Enter New Password</a:t>
            </a:r>
            <a:endParaRPr lang="en-US" sz="2000" dirty="0" smtClean="0">
              <a:latin typeface="Arial" pitchFamily="34" charset="0"/>
              <a:ea typeface="ＭＳ Ｐゴシック" pitchFamily="34" charset="-128"/>
              <a:cs typeface="Arial" pitchFamily="34" charset="0"/>
            </a:endParaRPr>
          </a:p>
        </p:txBody>
      </p:sp>
      <p:sp>
        <p:nvSpPr>
          <p:cNvPr id="10" name="TextBox 9"/>
          <p:cNvSpPr txBox="1"/>
          <p:nvPr/>
        </p:nvSpPr>
        <p:spPr>
          <a:xfrm>
            <a:off x="685798" y="2209800"/>
            <a:ext cx="4114802" cy="2462213"/>
          </a:xfrm>
          <a:prstGeom prst="rect">
            <a:avLst/>
          </a:prstGeom>
          <a:noFill/>
        </p:spPr>
        <p:txBody>
          <a:bodyPr wrap="square" rtlCol="0">
            <a:spAutoFit/>
          </a:bodyPr>
          <a:lstStyle/>
          <a:p>
            <a:r>
              <a:rPr lang="en-US" sz="1400" dirty="0"/>
              <a:t>You will then be forced to change the password.  </a:t>
            </a:r>
            <a:endParaRPr lang="en-US" sz="1400" dirty="0" smtClean="0"/>
          </a:p>
          <a:p>
            <a:endParaRPr lang="en-US" sz="1400" dirty="0" smtClean="0"/>
          </a:p>
          <a:p>
            <a:pPr marL="285750" indent="-285750">
              <a:buFont typeface="Arial" panose="020B0604020202020204" pitchFamily="34" charset="0"/>
              <a:buChar char="•"/>
            </a:pPr>
            <a:r>
              <a:rPr lang="en-US" sz="1400" dirty="0" smtClean="0"/>
              <a:t>Enter </a:t>
            </a:r>
            <a:r>
              <a:rPr lang="en-US" sz="1400" dirty="0"/>
              <a:t>new password and confirm new </a:t>
            </a:r>
            <a:r>
              <a:rPr lang="en-US" sz="1400" dirty="0" smtClean="0"/>
              <a:t>password</a:t>
            </a:r>
          </a:p>
          <a:p>
            <a:pPr marL="285750" indent="-285750">
              <a:buFont typeface="Arial" panose="020B0604020202020204" pitchFamily="34" charset="0"/>
              <a:buChar char="•"/>
            </a:pPr>
            <a:r>
              <a:rPr lang="en-US" sz="1400" dirty="0" smtClean="0"/>
              <a:t>Click </a:t>
            </a:r>
            <a:r>
              <a:rPr lang="en-US" sz="1400" dirty="0"/>
              <a:t>on “Save New Password</a:t>
            </a:r>
            <a:r>
              <a:rPr lang="en-US" sz="1400" dirty="0" smtClean="0"/>
              <a:t>”</a:t>
            </a:r>
          </a:p>
          <a:p>
            <a:pPr marL="285750" indent="-285750">
              <a:buFont typeface="Arial" panose="020B0604020202020204" pitchFamily="34" charset="0"/>
              <a:buChar char="•"/>
            </a:pPr>
            <a:endParaRPr lang="en-US" sz="1400" dirty="0"/>
          </a:p>
          <a:p>
            <a:r>
              <a:rPr lang="en-US" sz="1400" dirty="0" smtClean="0"/>
              <a:t>Passwords should contain a minimum of 8 alphanumeric characters (a mix of upper and lower case) including at least one special character. </a:t>
            </a:r>
          </a:p>
          <a:p>
            <a:endParaRPr lang="en-US" sz="1400" dirty="0"/>
          </a:p>
          <a:p>
            <a:r>
              <a:rPr lang="en-US" sz="1400" dirty="0" smtClean="0"/>
              <a:t>Note: you may not use pieces off your name or e-mail address in your password.</a:t>
            </a:r>
            <a:endParaRPr lang="en-US" sz="1400" dirty="0"/>
          </a:p>
        </p:txBody>
      </p:sp>
      <p:pic>
        <p:nvPicPr>
          <p:cNvPr id="12" name="Picture 11"/>
          <p:cNvPicPr/>
          <p:nvPr/>
        </p:nvPicPr>
        <p:blipFill rotWithShape="1">
          <a:blip r:embed="rId3" cstate="print"/>
          <a:srcRect l="25572" t="13889" r="27294" b="40277"/>
          <a:stretch/>
        </p:blipFill>
        <p:spPr bwMode="auto">
          <a:xfrm>
            <a:off x="5029200" y="2228146"/>
            <a:ext cx="3453810" cy="2447925"/>
          </a:xfrm>
          <a:prstGeom prst="rect">
            <a:avLst/>
          </a:prstGeom>
          <a:noFill/>
          <a:ln w="9525">
            <a:noFill/>
            <a:miter lim="800000"/>
            <a:headEnd/>
            <a:tailEnd/>
          </a:ln>
        </p:spPr>
      </p:pic>
    </p:spTree>
    <p:extLst>
      <p:ext uri="{BB962C8B-B14F-4D97-AF65-F5344CB8AC3E}">
        <p14:creationId xmlns:p14="http://schemas.microsoft.com/office/powerpoint/2010/main" val="11019576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0" y="723870"/>
            <a:ext cx="39624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Timesheets</a:t>
            </a:r>
            <a:endParaRPr lang="en-US" sz="2800" dirty="0">
              <a:latin typeface="Helvetica" pitchFamily="34" charset="0"/>
              <a:cs typeface="Helvetica" pitchFamily="34" charset="0"/>
            </a:endParaRPr>
          </a:p>
        </p:txBody>
      </p:sp>
      <p:sp>
        <p:nvSpPr>
          <p:cNvPr id="3" name="TextBox 2"/>
          <p:cNvSpPr txBox="1"/>
          <p:nvPr/>
        </p:nvSpPr>
        <p:spPr>
          <a:xfrm>
            <a:off x="696432" y="1885423"/>
            <a:ext cx="3494568" cy="338554"/>
          </a:xfrm>
          <a:prstGeom prst="rect">
            <a:avLst/>
          </a:prstGeom>
          <a:noFill/>
        </p:spPr>
        <p:txBody>
          <a:bodyPr wrap="square" rtlCol="0">
            <a:spAutoFit/>
          </a:bodyPr>
          <a:lstStyle/>
          <a:p>
            <a:pPr>
              <a:lnSpc>
                <a:spcPct val="80000"/>
              </a:lnSpc>
            </a:pPr>
            <a:r>
              <a:rPr lang="en-US" sz="2000" dirty="0" smtClean="0"/>
              <a:t>Re-Registering for </a:t>
            </a:r>
            <a:r>
              <a:rPr lang="en-US" sz="2000" dirty="0" err="1" smtClean="0"/>
              <a:t>IowaGrants</a:t>
            </a:r>
            <a:endParaRPr lang="en-US" sz="2000" dirty="0" smtClean="0">
              <a:latin typeface="Arial" pitchFamily="34" charset="0"/>
              <a:ea typeface="ＭＳ Ｐゴシック" pitchFamily="34" charset="-128"/>
              <a:cs typeface="Arial" pitchFamily="34" charset="0"/>
            </a:endParaRPr>
          </a:p>
        </p:txBody>
      </p:sp>
      <p:pic>
        <p:nvPicPr>
          <p:cNvPr id="6" name="Picture 5"/>
          <p:cNvPicPr/>
          <p:nvPr/>
        </p:nvPicPr>
        <p:blipFill rotWithShape="1">
          <a:blip r:embed="rId3" cstate="print"/>
          <a:srcRect l="25708" t="13426" r="27065" b="6482"/>
          <a:stretch/>
        </p:blipFill>
        <p:spPr bwMode="auto">
          <a:xfrm>
            <a:off x="696432" y="2209800"/>
            <a:ext cx="3976577" cy="3642995"/>
          </a:xfrm>
          <a:prstGeom prst="rect">
            <a:avLst/>
          </a:prstGeom>
          <a:noFill/>
          <a:ln w="9525">
            <a:noFill/>
            <a:miter lim="800000"/>
            <a:headEnd/>
            <a:tailEnd/>
          </a:ln>
        </p:spPr>
      </p:pic>
      <p:sp>
        <p:nvSpPr>
          <p:cNvPr id="4" name="Rectangle 2"/>
          <p:cNvSpPr>
            <a:spLocks noChangeArrowheads="1"/>
          </p:cNvSpPr>
          <p:nvPr/>
        </p:nvSpPr>
        <p:spPr bwMode="auto">
          <a:xfrm>
            <a:off x="5181600" y="2234722"/>
            <a:ext cx="3124200" cy="957262"/>
          </a:xfrm>
          <a:prstGeom prst="rect">
            <a:avLst/>
          </a:prstGeom>
          <a:solidFill>
            <a:srgbClr val="FFFFFF"/>
          </a:solidFill>
          <a:ln w="57150">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cs typeface="Arial" pitchFamily="34" charset="0"/>
              </a:rPr>
              <a:t>You will now need to log into the system to complete the account activation process.  (This is step 4 from the email you received.  If you do not do this immediately, it may cause your registration to lapse or be purged from the system.)</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709736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0" y="723870"/>
            <a:ext cx="39624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Timesheets</a:t>
            </a:r>
            <a:endParaRPr lang="en-US" sz="2800" dirty="0">
              <a:latin typeface="Helvetica" pitchFamily="34" charset="0"/>
              <a:cs typeface="Helvetica" pitchFamily="34" charset="0"/>
            </a:endParaRPr>
          </a:p>
        </p:txBody>
      </p:sp>
      <p:sp>
        <p:nvSpPr>
          <p:cNvPr id="3" name="TextBox 2"/>
          <p:cNvSpPr txBox="1"/>
          <p:nvPr/>
        </p:nvSpPr>
        <p:spPr>
          <a:xfrm>
            <a:off x="696432" y="1885423"/>
            <a:ext cx="3494568" cy="342723"/>
          </a:xfrm>
          <a:prstGeom prst="rect">
            <a:avLst/>
          </a:prstGeom>
          <a:noFill/>
        </p:spPr>
        <p:txBody>
          <a:bodyPr wrap="square" rtlCol="0">
            <a:spAutoFit/>
          </a:bodyPr>
          <a:lstStyle/>
          <a:p>
            <a:pPr>
              <a:lnSpc>
                <a:spcPct val="80000"/>
              </a:lnSpc>
            </a:pPr>
            <a:r>
              <a:rPr lang="en-US" sz="2000" dirty="0" smtClean="0"/>
              <a:t>Re-Registering for </a:t>
            </a:r>
            <a:r>
              <a:rPr lang="en-US" sz="2000" dirty="0" err="1" smtClean="0"/>
              <a:t>IowaGrants</a:t>
            </a:r>
            <a:r>
              <a:rPr lang="en-US" sz="2000" dirty="0" smtClean="0"/>
              <a:t>:</a:t>
            </a:r>
            <a:endParaRPr lang="en-US" sz="2000" dirty="0" smtClean="0">
              <a:latin typeface="Arial" pitchFamily="34" charset="0"/>
              <a:ea typeface="ＭＳ Ｐゴシック" pitchFamily="34" charset="-128"/>
              <a:cs typeface="Arial" pitchFamily="34" charset="0"/>
            </a:endParaRPr>
          </a:p>
        </p:txBody>
      </p:sp>
      <p:pic>
        <p:nvPicPr>
          <p:cNvPr id="7" name="Picture 6"/>
          <p:cNvPicPr/>
          <p:nvPr/>
        </p:nvPicPr>
        <p:blipFill>
          <a:blip r:embed="rId3" cstate="print"/>
          <a:srcRect/>
          <a:stretch>
            <a:fillRect/>
          </a:stretch>
        </p:blipFill>
        <p:spPr bwMode="auto">
          <a:xfrm>
            <a:off x="684027" y="2716274"/>
            <a:ext cx="6326373" cy="3306701"/>
          </a:xfrm>
          <a:prstGeom prst="rect">
            <a:avLst/>
          </a:prstGeom>
          <a:noFill/>
          <a:ln w="9525">
            <a:noFill/>
            <a:miter lim="800000"/>
            <a:headEnd/>
            <a:tailEnd/>
          </a:ln>
        </p:spPr>
      </p:pic>
      <p:sp>
        <p:nvSpPr>
          <p:cNvPr id="5" name="AutoShape 2"/>
          <p:cNvSpPr>
            <a:spLocks noChangeArrowheads="1"/>
          </p:cNvSpPr>
          <p:nvPr/>
        </p:nvSpPr>
        <p:spPr bwMode="auto">
          <a:xfrm>
            <a:off x="6627627" y="4245104"/>
            <a:ext cx="1828800" cy="1638300"/>
          </a:xfrm>
          <a:prstGeom prst="roundRect">
            <a:avLst>
              <a:gd name="adj" fmla="val 16667"/>
            </a:avLst>
          </a:prstGeom>
          <a:solidFill>
            <a:srgbClr val="FFFFFF"/>
          </a:solidFill>
          <a:ln w="28575">
            <a:solidFill>
              <a:srgbClr val="FF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cs typeface="Arial" pitchFamily="34" charset="0"/>
              </a:rPr>
              <a:t>While the system instructions do not make this clear, it is important that the program area “</a:t>
            </a:r>
            <a:r>
              <a:rPr kumimoji="0" lang="en-US" altLang="en-US" sz="1100" b="1" i="0" u="none" strike="noStrike" cap="none" normalizeH="0" baseline="0" smtClean="0">
                <a:ln>
                  <a:noFill/>
                </a:ln>
                <a:solidFill>
                  <a:schemeClr val="tx1"/>
                </a:solidFill>
                <a:effectLst/>
                <a:latin typeface="Calibri" pitchFamily="34" charset="0"/>
                <a:cs typeface="Arial" pitchFamily="34" charset="0"/>
              </a:rPr>
              <a:t>AMERICORPS</a:t>
            </a:r>
            <a:r>
              <a:rPr kumimoji="0" lang="en-US" altLang="en-US" sz="1100" b="0" i="0" u="none" strike="noStrike" cap="none" normalizeH="0" baseline="0" smtClean="0">
                <a:ln>
                  <a:noFill/>
                </a:ln>
                <a:solidFill>
                  <a:schemeClr val="tx1"/>
                </a:solidFill>
                <a:effectLst/>
                <a:latin typeface="Calibri" pitchFamily="34" charset="0"/>
                <a:cs typeface="Arial" pitchFamily="34" charset="0"/>
              </a:rPr>
              <a:t>” is selected from the drop-down list.  This will expedite registration.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8195" name="AutoShape 3"/>
          <p:cNvCxnSpPr>
            <a:cxnSpLocks noChangeShapeType="1"/>
            <a:stCxn id="5" idx="1"/>
          </p:cNvCxnSpPr>
          <p:nvPr/>
        </p:nvCxnSpPr>
        <p:spPr bwMode="auto">
          <a:xfrm flipH="1">
            <a:off x="5791201" y="5064254"/>
            <a:ext cx="836426" cy="34594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Box 9"/>
          <p:cNvSpPr txBox="1"/>
          <p:nvPr/>
        </p:nvSpPr>
        <p:spPr>
          <a:xfrm>
            <a:off x="696432" y="2228146"/>
            <a:ext cx="7456968" cy="307777"/>
          </a:xfrm>
          <a:prstGeom prst="rect">
            <a:avLst/>
          </a:prstGeom>
          <a:noFill/>
        </p:spPr>
        <p:txBody>
          <a:bodyPr wrap="square" rtlCol="0">
            <a:spAutoFit/>
          </a:bodyPr>
          <a:lstStyle/>
          <a:p>
            <a:r>
              <a:rPr lang="en-US" sz="1400" dirty="0" smtClean="0"/>
              <a:t>Enter your information. You may use Iowa Campus Compact address and phone number if you wish.</a:t>
            </a:r>
            <a:endParaRPr lang="en-US" sz="1400" dirty="0"/>
          </a:p>
        </p:txBody>
      </p:sp>
      <p:sp>
        <p:nvSpPr>
          <p:cNvPr id="13" name="AutoShape 2"/>
          <p:cNvSpPr>
            <a:spLocks noChangeArrowheads="1"/>
          </p:cNvSpPr>
          <p:nvPr/>
        </p:nvSpPr>
        <p:spPr bwMode="auto">
          <a:xfrm>
            <a:off x="6476112" y="2535923"/>
            <a:ext cx="2131830" cy="969277"/>
          </a:xfrm>
          <a:prstGeom prst="rect">
            <a:avLst/>
          </a:prstGeom>
          <a:solidFill>
            <a:srgbClr val="FFFFFF"/>
          </a:solidFill>
          <a:ln w="285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lang="en-US" altLang="en-US" sz="1100" dirty="0" smtClean="0">
                <a:latin typeface="Calibri" pitchFamily="34" charset="0"/>
                <a:cs typeface="Arial" pitchFamily="34" charset="0"/>
              </a:rPr>
              <a:t>Iowa Campus Compact</a:t>
            </a:r>
          </a:p>
          <a:p>
            <a:pPr marL="0" marR="0" lvl="0" indent="0" algn="l" defTabSz="914400" rtl="0" eaLnBrk="1" fontAlgn="base" latinLnBrk="0" hangingPunct="1">
              <a:lnSpc>
                <a:spcPct val="100000"/>
              </a:lnSpc>
              <a:spcBef>
                <a:spcPct val="0"/>
              </a:spcBef>
              <a:buClrTx/>
              <a:buSzTx/>
              <a:buFontTx/>
              <a:buNone/>
              <a:tabLst/>
            </a:pPr>
            <a:r>
              <a:rPr lang="en-US" altLang="en-US" sz="1100" dirty="0" err="1" smtClean="0">
                <a:latin typeface="Calibri" pitchFamily="34" charset="0"/>
                <a:cs typeface="Arial" pitchFamily="34" charset="0"/>
              </a:rPr>
              <a:t>Pappajohn</a:t>
            </a:r>
            <a:r>
              <a:rPr lang="en-US" altLang="en-US" sz="1100" dirty="0" smtClean="0">
                <a:latin typeface="Calibri" pitchFamily="34" charset="0"/>
                <a:cs typeface="Arial" pitchFamily="34" charset="0"/>
              </a:rPr>
              <a:t> Education Center</a:t>
            </a:r>
          </a:p>
          <a:p>
            <a:pPr marL="0" marR="0" lvl="0" indent="0" algn="l" defTabSz="914400" rtl="0" eaLnBrk="1" fontAlgn="base" latinLnBrk="0" hangingPunct="1">
              <a:lnSpc>
                <a:spcPct val="100000"/>
              </a:lnSpc>
              <a:spcBef>
                <a:spcPct val="0"/>
              </a:spcBef>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cs typeface="Arial" pitchFamily="34" charset="0"/>
              </a:rPr>
              <a:t>1200</a:t>
            </a:r>
            <a:r>
              <a:rPr kumimoji="0" lang="en-US" altLang="en-US" sz="1100" b="0" i="0" u="none" strike="noStrike" cap="none" normalizeH="0" dirty="0" smtClean="0">
                <a:ln>
                  <a:noFill/>
                </a:ln>
                <a:solidFill>
                  <a:schemeClr val="tx1"/>
                </a:solidFill>
                <a:effectLst/>
                <a:latin typeface="Calibri" pitchFamily="34" charset="0"/>
                <a:cs typeface="Arial" pitchFamily="34" charset="0"/>
              </a:rPr>
              <a:t> Grand Ave</a:t>
            </a:r>
          </a:p>
          <a:p>
            <a:pPr marL="0" marR="0" lvl="0" indent="0" algn="l" defTabSz="914400" rtl="0" eaLnBrk="1" fontAlgn="base" latinLnBrk="0" hangingPunct="1">
              <a:lnSpc>
                <a:spcPct val="100000"/>
              </a:lnSpc>
              <a:spcBef>
                <a:spcPct val="0"/>
              </a:spcBef>
              <a:buClrTx/>
              <a:buSzTx/>
              <a:buFontTx/>
              <a:buNone/>
              <a:tabLst/>
            </a:pPr>
            <a:r>
              <a:rPr lang="en-US" altLang="en-US" sz="1100" baseline="0" dirty="0" smtClean="0">
                <a:latin typeface="Calibri" pitchFamily="34" charset="0"/>
                <a:cs typeface="Arial" pitchFamily="34" charset="0"/>
              </a:rPr>
              <a:t>Des</a:t>
            </a:r>
            <a:r>
              <a:rPr lang="en-US" altLang="en-US" sz="1100" dirty="0" smtClean="0">
                <a:latin typeface="Calibri" pitchFamily="34" charset="0"/>
                <a:cs typeface="Arial" pitchFamily="34" charset="0"/>
              </a:rPr>
              <a:t> Moines, Iowa 50309</a:t>
            </a:r>
          </a:p>
          <a:p>
            <a:pPr marL="0" marR="0" lvl="0" indent="0" algn="l" defTabSz="914400" rtl="0" eaLnBrk="1" fontAlgn="base" latinLnBrk="0" hangingPunct="1">
              <a:lnSpc>
                <a:spcPct val="100000"/>
              </a:lnSpc>
              <a:spcBef>
                <a:spcPct val="0"/>
              </a:spcBef>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cs typeface="Arial" pitchFamily="34" charset="0"/>
              </a:rPr>
              <a:t>Phone:</a:t>
            </a:r>
            <a:r>
              <a:rPr kumimoji="0" lang="en-US" altLang="en-US" sz="1100" b="0" i="0" u="none" strike="noStrike" cap="none" normalizeH="0" dirty="0" smtClean="0">
                <a:ln>
                  <a:noFill/>
                </a:ln>
                <a:solidFill>
                  <a:schemeClr val="tx1"/>
                </a:solidFill>
                <a:effectLst/>
                <a:latin typeface="Calibri" pitchFamily="34" charset="0"/>
                <a:cs typeface="Arial" pitchFamily="34" charset="0"/>
              </a:rPr>
              <a:t> 515-235-4681</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881452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0" y="723870"/>
            <a:ext cx="39624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Timesheets</a:t>
            </a:r>
            <a:endParaRPr lang="en-US" sz="2800" dirty="0">
              <a:latin typeface="Helvetica" pitchFamily="34" charset="0"/>
              <a:cs typeface="Helvetica" pitchFamily="34" charset="0"/>
            </a:endParaRPr>
          </a:p>
        </p:txBody>
      </p:sp>
      <p:sp>
        <p:nvSpPr>
          <p:cNvPr id="3" name="TextBox 2"/>
          <p:cNvSpPr txBox="1"/>
          <p:nvPr/>
        </p:nvSpPr>
        <p:spPr>
          <a:xfrm>
            <a:off x="696432" y="1885423"/>
            <a:ext cx="3494568" cy="342723"/>
          </a:xfrm>
          <a:prstGeom prst="rect">
            <a:avLst/>
          </a:prstGeom>
          <a:noFill/>
        </p:spPr>
        <p:txBody>
          <a:bodyPr wrap="square" rtlCol="0">
            <a:spAutoFit/>
          </a:bodyPr>
          <a:lstStyle/>
          <a:p>
            <a:pPr>
              <a:lnSpc>
                <a:spcPct val="80000"/>
              </a:lnSpc>
            </a:pPr>
            <a:r>
              <a:rPr lang="en-US" sz="2000" dirty="0" err="1" smtClean="0"/>
              <a:t>IowaGrants</a:t>
            </a:r>
            <a:r>
              <a:rPr lang="en-US" sz="2000" dirty="0" smtClean="0"/>
              <a:t> confirmation:</a:t>
            </a:r>
            <a:endParaRPr lang="en-US" sz="2000" dirty="0" smtClean="0">
              <a:latin typeface="Arial" pitchFamily="34" charset="0"/>
              <a:ea typeface="ＭＳ Ｐゴシック" pitchFamily="34" charset="-128"/>
              <a:cs typeface="Arial" pitchFamily="34" charset="0"/>
            </a:endParaRPr>
          </a:p>
        </p:txBody>
      </p:sp>
      <p:sp>
        <p:nvSpPr>
          <p:cNvPr id="10" name="TextBox 9"/>
          <p:cNvSpPr txBox="1"/>
          <p:nvPr/>
        </p:nvSpPr>
        <p:spPr>
          <a:xfrm>
            <a:off x="696432" y="2362200"/>
            <a:ext cx="7456968" cy="738664"/>
          </a:xfrm>
          <a:prstGeom prst="rect">
            <a:avLst/>
          </a:prstGeom>
          <a:noFill/>
        </p:spPr>
        <p:txBody>
          <a:bodyPr wrap="square" rtlCol="0">
            <a:spAutoFit/>
          </a:bodyPr>
          <a:lstStyle/>
          <a:p>
            <a:r>
              <a:rPr lang="en-US" sz="1400" dirty="0"/>
              <a:t>You will receive a confirmation pop-up and an email will be generated to you from the system.  This indicates your registration has been submitted </a:t>
            </a:r>
            <a:r>
              <a:rPr lang="en-US" sz="1400" dirty="0" smtClean="0"/>
              <a:t>for </a:t>
            </a:r>
            <a:r>
              <a:rPr lang="en-US" sz="1400" dirty="0"/>
              <a:t>approval.  Approvals can be expected with </a:t>
            </a:r>
            <a:r>
              <a:rPr lang="en-US" sz="1400" dirty="0" smtClean="0"/>
              <a:t>5 business days. </a:t>
            </a:r>
            <a:r>
              <a:rPr lang="en-US" sz="1400" dirty="0"/>
              <a:t>If there is a delay, please contact </a:t>
            </a:r>
            <a:r>
              <a:rPr lang="en-US" sz="1400" dirty="0" smtClean="0"/>
              <a:t>Justin Ellis at </a:t>
            </a:r>
            <a:r>
              <a:rPr lang="en-US" sz="1400" dirty="0" smtClean="0">
                <a:hlinkClick r:id="rId3"/>
              </a:rPr>
              <a:t>jellis@iwcc.edu</a:t>
            </a:r>
            <a:r>
              <a:rPr lang="en-US" sz="1400" dirty="0" smtClean="0"/>
              <a:t> or 515-235-8641.</a:t>
            </a:r>
            <a:endParaRPr lang="en-US" sz="1400" dirty="0"/>
          </a:p>
        </p:txBody>
      </p:sp>
      <p:pic>
        <p:nvPicPr>
          <p:cNvPr id="9" name="Picture 8"/>
          <p:cNvPicPr/>
          <p:nvPr/>
        </p:nvPicPr>
        <p:blipFill>
          <a:blip r:embed="rId4" cstate="print"/>
          <a:srcRect/>
          <a:stretch>
            <a:fillRect/>
          </a:stretch>
        </p:blipFill>
        <p:spPr bwMode="auto">
          <a:xfrm>
            <a:off x="696432" y="3429000"/>
            <a:ext cx="6858000" cy="2082165"/>
          </a:xfrm>
          <a:prstGeom prst="rect">
            <a:avLst/>
          </a:prstGeom>
          <a:noFill/>
          <a:ln w="9525">
            <a:noFill/>
            <a:miter lim="800000"/>
            <a:headEnd/>
            <a:tailEnd/>
          </a:ln>
        </p:spPr>
      </p:pic>
    </p:spTree>
    <p:extLst>
      <p:ext uri="{BB962C8B-B14F-4D97-AF65-F5344CB8AC3E}">
        <p14:creationId xmlns:p14="http://schemas.microsoft.com/office/powerpoint/2010/main" val="11517192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0" y="723870"/>
            <a:ext cx="39624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Timesheets</a:t>
            </a:r>
            <a:endParaRPr lang="en-US" sz="2800" dirty="0">
              <a:latin typeface="Helvetica" pitchFamily="34" charset="0"/>
              <a:cs typeface="Helvetica" pitchFamily="34" charset="0"/>
            </a:endParaRPr>
          </a:p>
        </p:txBody>
      </p:sp>
      <p:sp>
        <p:nvSpPr>
          <p:cNvPr id="3" name="TextBox 2"/>
          <p:cNvSpPr txBox="1"/>
          <p:nvPr/>
        </p:nvSpPr>
        <p:spPr>
          <a:xfrm>
            <a:off x="696432" y="1890122"/>
            <a:ext cx="3494568" cy="342723"/>
          </a:xfrm>
          <a:prstGeom prst="rect">
            <a:avLst/>
          </a:prstGeom>
          <a:noFill/>
        </p:spPr>
        <p:txBody>
          <a:bodyPr wrap="square" rtlCol="0">
            <a:spAutoFit/>
          </a:bodyPr>
          <a:lstStyle/>
          <a:p>
            <a:pPr>
              <a:lnSpc>
                <a:spcPct val="80000"/>
              </a:lnSpc>
            </a:pPr>
            <a:r>
              <a:rPr lang="en-US" sz="2000" dirty="0" err="1" smtClean="0"/>
              <a:t>IowaGrants</a:t>
            </a:r>
            <a:r>
              <a:rPr lang="en-US" sz="2000" dirty="0" smtClean="0"/>
              <a:t> confirmation:</a:t>
            </a:r>
            <a:endParaRPr lang="en-US" sz="2000" dirty="0" smtClean="0">
              <a:latin typeface="Arial" pitchFamily="34" charset="0"/>
              <a:ea typeface="ＭＳ Ｐゴシック" pitchFamily="34" charset="-128"/>
              <a:cs typeface="Arial" pitchFamily="34" charset="0"/>
            </a:endParaRPr>
          </a:p>
        </p:txBody>
      </p:sp>
      <p:sp>
        <p:nvSpPr>
          <p:cNvPr id="10" name="TextBox 9"/>
          <p:cNvSpPr txBox="1"/>
          <p:nvPr/>
        </p:nvSpPr>
        <p:spPr>
          <a:xfrm>
            <a:off x="696432" y="2514600"/>
            <a:ext cx="7456968" cy="738664"/>
          </a:xfrm>
          <a:prstGeom prst="rect">
            <a:avLst/>
          </a:prstGeom>
          <a:noFill/>
        </p:spPr>
        <p:txBody>
          <a:bodyPr wrap="square" rtlCol="0">
            <a:spAutoFit/>
          </a:bodyPr>
          <a:lstStyle/>
          <a:p>
            <a:r>
              <a:rPr lang="en-US" sz="1400" dirty="0"/>
              <a:t>When you account is approved, you will receive an account approval confirmation email message from the system. </a:t>
            </a:r>
            <a:r>
              <a:rPr lang="en-US" sz="1400" dirty="0" smtClean="0"/>
              <a:t> You account will now need to be linked to your Timesheets. This will happen within 24 hours of receiving this message.</a:t>
            </a:r>
            <a:endParaRPr lang="en-US" sz="1400" dirty="0"/>
          </a:p>
        </p:txBody>
      </p:sp>
      <p:pic>
        <p:nvPicPr>
          <p:cNvPr id="6" name="Picture 5"/>
          <p:cNvPicPr/>
          <p:nvPr/>
        </p:nvPicPr>
        <p:blipFill rotWithShape="1">
          <a:blip r:embed="rId3" cstate="print"/>
          <a:srcRect t="35109" b="5622"/>
          <a:stretch/>
        </p:blipFill>
        <p:spPr bwMode="auto">
          <a:xfrm>
            <a:off x="834656" y="3429000"/>
            <a:ext cx="4981575" cy="1860698"/>
          </a:xfrm>
          <a:prstGeom prst="rect">
            <a:avLst/>
          </a:prstGeom>
          <a:noFill/>
          <a:ln w="9525">
            <a:noFill/>
            <a:miter lim="800000"/>
            <a:headEnd/>
            <a:tailEnd/>
          </a:ln>
        </p:spPr>
      </p:pic>
    </p:spTree>
    <p:extLst>
      <p:ext uri="{BB962C8B-B14F-4D97-AF65-F5344CB8AC3E}">
        <p14:creationId xmlns:p14="http://schemas.microsoft.com/office/powerpoint/2010/main" val="28985253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0" y="723870"/>
            <a:ext cx="39624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Timesheets</a:t>
            </a:r>
            <a:endParaRPr lang="en-US" sz="2800" dirty="0">
              <a:latin typeface="Helvetica" pitchFamily="34" charset="0"/>
              <a:cs typeface="Helvetica" pitchFamily="34" charset="0"/>
            </a:endParaRPr>
          </a:p>
        </p:txBody>
      </p:sp>
      <p:sp>
        <p:nvSpPr>
          <p:cNvPr id="3" name="TextBox 2"/>
          <p:cNvSpPr txBox="1"/>
          <p:nvPr/>
        </p:nvSpPr>
        <p:spPr>
          <a:xfrm>
            <a:off x="696432" y="1890122"/>
            <a:ext cx="4561368" cy="400110"/>
          </a:xfrm>
          <a:prstGeom prst="rect">
            <a:avLst/>
          </a:prstGeom>
          <a:noFill/>
        </p:spPr>
        <p:txBody>
          <a:bodyPr wrap="square" rtlCol="0">
            <a:spAutoFit/>
          </a:bodyPr>
          <a:lstStyle/>
          <a:p>
            <a:r>
              <a:rPr lang="en-US" sz="2000" dirty="0"/>
              <a:t>ACCOUNT ACTIVATION ERROR MESSAGES:</a:t>
            </a:r>
            <a:endParaRPr lang="en-US" sz="2000" dirty="0"/>
          </a:p>
        </p:txBody>
      </p:sp>
      <p:sp>
        <p:nvSpPr>
          <p:cNvPr id="10" name="TextBox 9"/>
          <p:cNvSpPr txBox="1"/>
          <p:nvPr/>
        </p:nvSpPr>
        <p:spPr>
          <a:xfrm>
            <a:off x="696432" y="2248794"/>
            <a:ext cx="7761768" cy="3785652"/>
          </a:xfrm>
          <a:prstGeom prst="rect">
            <a:avLst/>
          </a:prstGeom>
          <a:noFill/>
        </p:spPr>
        <p:txBody>
          <a:bodyPr wrap="square" rtlCol="0">
            <a:spAutoFit/>
          </a:bodyPr>
          <a:lstStyle/>
          <a:p>
            <a:pPr lvl="0"/>
            <a:r>
              <a:rPr lang="en-US" sz="1200" b="1" dirty="0" smtClean="0"/>
              <a:t>INCOMPLETE </a:t>
            </a:r>
            <a:r>
              <a:rPr lang="en-US" sz="1200" b="1" dirty="0"/>
              <a:t>A&amp;A REGISTRATION</a:t>
            </a:r>
            <a:r>
              <a:rPr lang="en-US" sz="1200" dirty="0"/>
              <a:t>: If the member did not complete the registration process, for example, if they created the username and password, but did not use the confirmation email to complete the process, the system will say that they are already in the system.  If this happens, they should use the confirmation email they received to complete the process. It is important to note that the individual must be using the SAME computer AND browser they used when they started the registration process to complete it.  You must also ensure that your browser has Cookies and JavaScript enabled.  NOTE: The individual only has 48 hours from the start of the application process to finish it.  They should check their SPAM folders for the confirmation messages</a:t>
            </a:r>
            <a:r>
              <a:rPr lang="en-US" sz="1200" dirty="0" smtClean="0"/>
              <a:t>.</a:t>
            </a:r>
          </a:p>
          <a:p>
            <a:pPr lvl="0"/>
            <a:endParaRPr lang="en-US" sz="1200" dirty="0"/>
          </a:p>
          <a:p>
            <a:pPr lvl="0"/>
            <a:r>
              <a:rPr lang="en-US" sz="1200" b="1" dirty="0"/>
              <a:t>SORRY THE LINK YOU USED IS NO LONGER VALID:</a:t>
            </a:r>
            <a:r>
              <a:rPr lang="en-US" sz="1200" dirty="0"/>
              <a:t> Your account is in limbo.  Do the following: a) click on: </a:t>
            </a:r>
            <a:r>
              <a:rPr lang="en-US" sz="1200" u="sng" dirty="0">
                <a:hlinkClick r:id="rId3"/>
              </a:rPr>
              <a:t>https://entaa.iowa.gov/entaa/sso?appId=DOM_GMS&amp;callingApp=https://www.iowagrants.gov/login.do&amp;tab=forgotid</a:t>
            </a:r>
            <a:r>
              <a:rPr lang="en-US" sz="1200" dirty="0" smtClean="0"/>
              <a:t>,</a:t>
            </a:r>
          </a:p>
          <a:p>
            <a:pPr lvl="0"/>
            <a:r>
              <a:rPr lang="en-US" sz="1200" dirty="0" smtClean="0"/>
              <a:t>b</a:t>
            </a:r>
            <a:r>
              <a:rPr lang="en-US" sz="1200" dirty="0"/>
              <a:t>) enter your email address and then press the “Retrieve A&amp;A ID” button.  If you get the message</a:t>
            </a:r>
            <a:r>
              <a:rPr lang="en-US" sz="1200" dirty="0" smtClean="0"/>
              <a:t>:</a:t>
            </a:r>
          </a:p>
          <a:p>
            <a:pPr lvl="0"/>
            <a:endParaRPr lang="en-US" sz="1200" dirty="0"/>
          </a:p>
          <a:p>
            <a:pPr lvl="1"/>
            <a:r>
              <a:rPr lang="en-US" sz="1200" b="1" i="1" dirty="0"/>
              <a:t>Sorry, could not find your account</a:t>
            </a:r>
            <a:r>
              <a:rPr lang="en-US" sz="1200" dirty="0"/>
              <a:t> and you are sure you entered your email correctly, then your account did not get activated and you will need to press the “Create An Account” tab and start the activation process over (go to step 11). </a:t>
            </a:r>
            <a:endParaRPr lang="en-US" sz="1200" dirty="0" smtClean="0"/>
          </a:p>
          <a:p>
            <a:pPr lvl="1"/>
            <a:endParaRPr lang="en-US" sz="1200" dirty="0"/>
          </a:p>
          <a:p>
            <a:pPr lvl="1"/>
            <a:r>
              <a:rPr lang="en-US" sz="1200" b="1" i="1" dirty="0"/>
              <a:t>We have sent an email reminder to {</a:t>
            </a:r>
            <a:r>
              <a:rPr lang="en-US" sz="1200" b="1" i="1" dirty="0" err="1"/>
              <a:t>YourEmail.Address@Domain</a:t>
            </a:r>
            <a:r>
              <a:rPr lang="en-US" sz="1200" b="1" i="1" dirty="0"/>
              <a:t>]</a:t>
            </a:r>
            <a:r>
              <a:rPr lang="en-US" sz="1200" dirty="0"/>
              <a:t> then your account was created and you need to go back to your email and check for a new message from this system.  Remember, these messages come from </a:t>
            </a:r>
            <a:r>
              <a:rPr lang="en-US" sz="1200" u="sng" dirty="0">
                <a:hlinkClick r:id="rId4"/>
              </a:rPr>
              <a:t>entaa.noreply@iowa.gov</a:t>
            </a:r>
            <a:r>
              <a:rPr lang="en-US" sz="1200" dirty="0"/>
              <a:t>, so check your spam and filter folders!  Remember, you only have 48 hours to complete the process, so you should locate the message and complete the process as soon as possible.</a:t>
            </a:r>
          </a:p>
        </p:txBody>
      </p:sp>
    </p:spTree>
    <p:extLst>
      <p:ext uri="{BB962C8B-B14F-4D97-AF65-F5344CB8AC3E}">
        <p14:creationId xmlns:p14="http://schemas.microsoft.com/office/powerpoint/2010/main" val="35877732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0" y="723870"/>
            <a:ext cx="39624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Training</a:t>
            </a:r>
            <a:endParaRPr lang="en-US" sz="2800" dirty="0">
              <a:latin typeface="Helvetica" pitchFamily="34" charset="0"/>
              <a:cs typeface="Helvetica" pitchFamily="34" charset="0"/>
            </a:endParaRPr>
          </a:p>
        </p:txBody>
      </p:sp>
      <p:sp>
        <p:nvSpPr>
          <p:cNvPr id="3" name="TextBox 2"/>
          <p:cNvSpPr txBox="1"/>
          <p:nvPr/>
        </p:nvSpPr>
        <p:spPr>
          <a:xfrm>
            <a:off x="675640" y="2057400"/>
            <a:ext cx="7848600" cy="2554545"/>
          </a:xfrm>
          <a:prstGeom prst="rect">
            <a:avLst/>
          </a:prstGeom>
          <a:noFill/>
        </p:spPr>
        <p:txBody>
          <a:bodyPr wrap="square" rtlCol="0">
            <a:spAutoFit/>
          </a:bodyPr>
          <a:lstStyle/>
          <a:p>
            <a:pPr>
              <a:lnSpc>
                <a:spcPct val="80000"/>
              </a:lnSpc>
              <a:buFont typeface="Wingdings" pitchFamily="2" charset="2"/>
              <a:buNone/>
            </a:pPr>
            <a:r>
              <a:rPr lang="en-US" sz="2000" dirty="0" smtClean="0">
                <a:latin typeface="Arial" pitchFamily="34" charset="0"/>
                <a:ea typeface="ＭＳ Ｐゴシック" pitchFamily="34" charset="-128"/>
              </a:rPr>
              <a:t>Member development/training is an important part of AmeriCorps service. </a:t>
            </a:r>
          </a:p>
          <a:p>
            <a:pPr>
              <a:lnSpc>
                <a:spcPct val="80000"/>
              </a:lnSpc>
              <a:buFont typeface="Wingdings" pitchFamily="2" charset="2"/>
              <a:buNone/>
            </a:pPr>
            <a:endParaRPr lang="en-US" sz="2000" dirty="0" smtClean="0">
              <a:latin typeface="Arial" pitchFamily="34" charset="0"/>
              <a:ea typeface="ＭＳ Ｐゴシック" pitchFamily="34" charset="-128"/>
            </a:endParaRPr>
          </a:p>
          <a:p>
            <a:pPr>
              <a:lnSpc>
                <a:spcPct val="80000"/>
              </a:lnSpc>
              <a:buFont typeface="Wingdings" pitchFamily="2" charset="2"/>
              <a:buNone/>
            </a:pPr>
            <a:r>
              <a:rPr lang="en-US" sz="2000" dirty="0" smtClean="0">
                <a:latin typeface="Arial" pitchFamily="34" charset="0"/>
                <a:ea typeface="ＭＳ Ｐゴシック" pitchFamily="34" charset="-128"/>
              </a:rPr>
              <a:t>Member development hours can account for up to 20% of your total service term and include:</a:t>
            </a:r>
          </a:p>
          <a:p>
            <a:pPr>
              <a:lnSpc>
                <a:spcPct val="80000"/>
              </a:lnSpc>
              <a:buFont typeface="Wingdings" pitchFamily="2" charset="2"/>
              <a:buNone/>
            </a:pPr>
            <a:endParaRPr lang="en-US" sz="2000" dirty="0" smtClean="0">
              <a:latin typeface="Arial" pitchFamily="34" charset="0"/>
              <a:ea typeface="ＭＳ Ｐゴシック" pitchFamily="34" charset="-128"/>
            </a:endParaRPr>
          </a:p>
          <a:p>
            <a:pPr marL="742950" lvl="1" indent="-285750">
              <a:lnSpc>
                <a:spcPct val="80000"/>
              </a:lnSpc>
              <a:buFont typeface="Arial" pitchFamily="34" charset="0"/>
              <a:buChar char="•"/>
            </a:pPr>
            <a:r>
              <a:rPr lang="en-US" sz="2000" dirty="0" smtClean="0">
                <a:latin typeface="Arial" pitchFamily="34" charset="0"/>
                <a:ea typeface="ＭＳ Ｐゴシック" pitchFamily="34" charset="-128"/>
              </a:rPr>
              <a:t>Training related to your direct service</a:t>
            </a:r>
          </a:p>
          <a:p>
            <a:pPr marL="742950" lvl="1" indent="-285750">
              <a:lnSpc>
                <a:spcPct val="80000"/>
              </a:lnSpc>
              <a:buFont typeface="Arial" pitchFamily="34" charset="0"/>
              <a:buChar char="•"/>
            </a:pPr>
            <a:r>
              <a:rPr lang="en-US" sz="2000" dirty="0" smtClean="0">
                <a:latin typeface="Arial" pitchFamily="34" charset="0"/>
                <a:ea typeface="ＭＳ Ｐゴシック" pitchFamily="34" charset="-128"/>
              </a:rPr>
              <a:t>Professional conferences or workshops</a:t>
            </a:r>
          </a:p>
          <a:p>
            <a:pPr marL="742950" lvl="1" indent="-285750">
              <a:lnSpc>
                <a:spcPct val="80000"/>
              </a:lnSpc>
              <a:buFont typeface="Arial" pitchFamily="34" charset="0"/>
              <a:buChar char="•"/>
            </a:pPr>
            <a:r>
              <a:rPr lang="en-US" sz="2000" dirty="0" smtClean="0">
                <a:latin typeface="Arial" pitchFamily="34" charset="0"/>
                <a:ea typeface="ＭＳ Ｐゴシック" pitchFamily="34" charset="-128"/>
              </a:rPr>
              <a:t>Faculty meetings or agency staff meetings</a:t>
            </a:r>
          </a:p>
          <a:p>
            <a:pPr marL="742950" lvl="1" indent="-285750">
              <a:lnSpc>
                <a:spcPct val="80000"/>
              </a:lnSpc>
              <a:buFont typeface="Arial" pitchFamily="34" charset="0"/>
              <a:buChar char="•"/>
            </a:pPr>
            <a:r>
              <a:rPr lang="en-US" sz="2000" dirty="0" smtClean="0">
                <a:latin typeface="Arial" pitchFamily="34" charset="0"/>
                <a:ea typeface="ＭＳ Ｐゴシック" pitchFamily="34" charset="-128"/>
              </a:rPr>
              <a:t>Required ICAP Capacity Building online training</a:t>
            </a:r>
          </a:p>
        </p:txBody>
      </p:sp>
      <p:sp>
        <p:nvSpPr>
          <p:cNvPr id="4" name="TextBox 3"/>
          <p:cNvSpPr txBox="1"/>
          <p:nvPr/>
        </p:nvSpPr>
        <p:spPr>
          <a:xfrm>
            <a:off x="828040" y="5410200"/>
            <a:ext cx="7543800" cy="646331"/>
          </a:xfrm>
          <a:prstGeom prst="rect">
            <a:avLst/>
          </a:prstGeom>
          <a:noFill/>
        </p:spPr>
        <p:txBody>
          <a:bodyPr wrap="square" rtlCol="0">
            <a:spAutoFit/>
          </a:bodyPr>
          <a:lstStyle/>
          <a:p>
            <a:r>
              <a:rPr lang="en-US" dirty="0" smtClean="0"/>
              <a:t>You may either complete the trainings online, or in person. Visit the ICAP website member section for access to the online trainings.</a:t>
            </a:r>
          </a:p>
        </p:txBody>
      </p:sp>
    </p:spTree>
    <p:extLst>
      <p:ext uri="{BB962C8B-B14F-4D97-AF65-F5344CB8AC3E}">
        <p14:creationId xmlns:p14="http://schemas.microsoft.com/office/powerpoint/2010/main" val="1833421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381000" y="287567"/>
            <a:ext cx="3328979" cy="1353141"/>
          </a:xfrm>
          <a:prstGeom prst="rect">
            <a:avLst/>
          </a:prstGeom>
        </p:spPr>
      </p:pic>
      <p:sp>
        <p:nvSpPr>
          <p:cNvPr id="12" name="TextBox 11"/>
          <p:cNvSpPr txBox="1"/>
          <p:nvPr/>
        </p:nvSpPr>
        <p:spPr>
          <a:xfrm>
            <a:off x="4343400" y="690890"/>
            <a:ext cx="3962400" cy="523220"/>
          </a:xfrm>
          <a:prstGeom prst="rect">
            <a:avLst/>
          </a:prstGeom>
          <a:noFill/>
        </p:spPr>
        <p:txBody>
          <a:bodyPr wrap="square" rtlCol="0">
            <a:spAutoFit/>
          </a:bodyPr>
          <a:lstStyle/>
          <a:p>
            <a:r>
              <a:rPr lang="en-US" sz="2800" dirty="0" smtClean="0">
                <a:latin typeface="Helvetica" pitchFamily="34" charset="0"/>
                <a:cs typeface="Helvetica" pitchFamily="34" charset="0"/>
              </a:rPr>
              <a:t>Iowa Campus Compact</a:t>
            </a:r>
            <a:endParaRPr lang="en-US" sz="2800" dirty="0">
              <a:latin typeface="Helvetica" pitchFamily="34" charset="0"/>
              <a:cs typeface="Helvetica" pitchFamily="34" charset="0"/>
            </a:endParaRPr>
          </a:p>
        </p:txBody>
      </p:sp>
      <p:sp>
        <p:nvSpPr>
          <p:cNvPr id="13" name="TextBox 12"/>
          <p:cNvSpPr txBox="1"/>
          <p:nvPr/>
        </p:nvSpPr>
        <p:spPr>
          <a:xfrm>
            <a:off x="447148" y="2151727"/>
            <a:ext cx="8249704" cy="2169825"/>
          </a:xfrm>
          <a:prstGeom prst="rect">
            <a:avLst/>
          </a:prstGeom>
          <a:noFill/>
        </p:spPr>
        <p:txBody>
          <a:bodyPr wrap="square" rtlCol="0">
            <a:spAutoFit/>
          </a:bodyPr>
          <a:lstStyle/>
          <a:p>
            <a:pPr marL="342900" indent="-342900">
              <a:spcAft>
                <a:spcPts val="600"/>
              </a:spcAft>
              <a:buFont typeface="Arial" pitchFamily="34" charset="0"/>
              <a:buChar char="•"/>
            </a:pPr>
            <a:r>
              <a:rPr lang="en-US" sz="2000" dirty="0" smtClean="0">
                <a:latin typeface="Arial" pitchFamily="34" charset="0"/>
                <a:ea typeface="ＭＳ Ｐゴシック" pitchFamily="34" charset="-128"/>
              </a:rPr>
              <a:t>National organization consisting of 35 state offices</a:t>
            </a:r>
          </a:p>
          <a:p>
            <a:pPr marL="342900" indent="-342900">
              <a:spcAft>
                <a:spcPts val="600"/>
              </a:spcAft>
              <a:buFont typeface="Arial" pitchFamily="34" charset="0"/>
              <a:buChar char="•"/>
            </a:pPr>
            <a:r>
              <a:rPr lang="en-US" sz="2000" dirty="0" smtClean="0">
                <a:latin typeface="Arial" pitchFamily="34" charset="0"/>
                <a:ea typeface="ＭＳ Ｐゴシック" pitchFamily="34" charset="-128"/>
              </a:rPr>
              <a:t>President</a:t>
            </a:r>
            <a:r>
              <a:rPr lang="ja-JP" altLang="en-US" sz="2000" dirty="0" smtClean="0">
                <a:latin typeface="Arial" pitchFamily="34" charset="0"/>
                <a:ea typeface="ＭＳ Ｐゴシック" pitchFamily="34" charset="-128"/>
              </a:rPr>
              <a:t>’</a:t>
            </a:r>
            <a:r>
              <a:rPr lang="en-US" altLang="ja-JP" sz="2000" dirty="0" smtClean="0">
                <a:latin typeface="Arial" pitchFamily="34" charset="0"/>
                <a:ea typeface="ＭＳ Ｐゴシック" pitchFamily="34" charset="-128"/>
              </a:rPr>
              <a:t>s association including public, private, four-year and two-year</a:t>
            </a:r>
          </a:p>
          <a:p>
            <a:pPr marL="342900" indent="-342900">
              <a:spcAft>
                <a:spcPts val="600"/>
              </a:spcAft>
              <a:buFont typeface="Arial" pitchFamily="34" charset="0"/>
              <a:buChar char="•"/>
            </a:pPr>
            <a:r>
              <a:rPr lang="en-US" sz="2000" dirty="0" smtClean="0">
                <a:latin typeface="Arial" pitchFamily="34" charset="0"/>
                <a:ea typeface="ＭＳ Ｐゴシック" pitchFamily="34" charset="-128"/>
              </a:rPr>
              <a:t>Coalition of more than 1,100 presidents</a:t>
            </a:r>
          </a:p>
          <a:p>
            <a:pPr marL="342900" indent="-342900">
              <a:spcAft>
                <a:spcPts val="600"/>
              </a:spcAft>
              <a:buFont typeface="Arial" pitchFamily="34" charset="0"/>
              <a:buChar char="•"/>
            </a:pPr>
            <a:r>
              <a:rPr lang="en-US" sz="2000" dirty="0" smtClean="0">
                <a:latin typeface="Arial" pitchFamily="34" charset="0"/>
                <a:ea typeface="ＭＳ Ｐゴシック" pitchFamily="34" charset="-128"/>
              </a:rPr>
              <a:t>Build strong communities, educate next generation of responsible citizens</a:t>
            </a:r>
          </a:p>
        </p:txBody>
      </p:sp>
    </p:spTree>
    <p:extLst>
      <p:ext uri="{BB962C8B-B14F-4D97-AF65-F5344CB8AC3E}">
        <p14:creationId xmlns:p14="http://schemas.microsoft.com/office/powerpoint/2010/main" val="31691535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0" y="723870"/>
            <a:ext cx="39624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Training</a:t>
            </a:r>
            <a:endParaRPr lang="en-US" sz="2800" dirty="0">
              <a:latin typeface="Helvetica" pitchFamily="34" charset="0"/>
              <a:cs typeface="Helvetica" pitchFamily="34" charset="0"/>
            </a:endParaRPr>
          </a:p>
        </p:txBody>
      </p:sp>
      <p:sp>
        <p:nvSpPr>
          <p:cNvPr id="3" name="TextBox 2"/>
          <p:cNvSpPr txBox="1"/>
          <p:nvPr/>
        </p:nvSpPr>
        <p:spPr>
          <a:xfrm>
            <a:off x="675640" y="2057400"/>
            <a:ext cx="7848600" cy="2554545"/>
          </a:xfrm>
          <a:prstGeom prst="rect">
            <a:avLst/>
          </a:prstGeom>
          <a:noFill/>
        </p:spPr>
        <p:txBody>
          <a:bodyPr wrap="square" rtlCol="0">
            <a:spAutoFit/>
          </a:bodyPr>
          <a:lstStyle/>
          <a:p>
            <a:pPr>
              <a:lnSpc>
                <a:spcPct val="80000"/>
              </a:lnSpc>
              <a:buFont typeface="Wingdings" pitchFamily="2" charset="2"/>
              <a:buNone/>
            </a:pPr>
            <a:r>
              <a:rPr lang="en-US" sz="2000" dirty="0" smtClean="0">
                <a:latin typeface="Arial" pitchFamily="34" charset="0"/>
                <a:ea typeface="ＭＳ Ｐゴシック" pitchFamily="34" charset="-128"/>
              </a:rPr>
              <a:t>All members must complete the Capacity Building and Volunteer Management training available through the ICAP website.</a:t>
            </a:r>
          </a:p>
          <a:p>
            <a:pPr>
              <a:lnSpc>
                <a:spcPct val="80000"/>
              </a:lnSpc>
              <a:buFont typeface="Wingdings" pitchFamily="2" charset="2"/>
              <a:buNone/>
            </a:pPr>
            <a:endParaRPr lang="en-US" sz="2000" dirty="0">
              <a:latin typeface="Arial" pitchFamily="34" charset="0"/>
              <a:ea typeface="ＭＳ Ｐゴシック" pitchFamily="34" charset="-128"/>
            </a:endParaRPr>
          </a:p>
          <a:p>
            <a:pPr>
              <a:lnSpc>
                <a:spcPct val="80000"/>
              </a:lnSpc>
              <a:buFont typeface="Wingdings" pitchFamily="2" charset="2"/>
              <a:buNone/>
            </a:pPr>
            <a:r>
              <a:rPr lang="en-US" sz="2000" dirty="0" smtClean="0">
                <a:latin typeface="Arial" pitchFamily="34" charset="0"/>
                <a:ea typeface="ＭＳ Ｐゴシック" pitchFamily="34" charset="-128"/>
              </a:rPr>
              <a:t>If your service plan lasts longer than four months you are required to complete the following additional trainings.</a:t>
            </a:r>
          </a:p>
          <a:p>
            <a:pPr marL="342900" indent="-342900">
              <a:lnSpc>
                <a:spcPct val="80000"/>
              </a:lnSpc>
              <a:buFont typeface="Arial" pitchFamily="34" charset="0"/>
              <a:buChar char="•"/>
            </a:pPr>
            <a:endParaRPr lang="en-US" sz="2000" dirty="0">
              <a:latin typeface="Arial" pitchFamily="34" charset="0"/>
              <a:ea typeface="ＭＳ Ｐゴシック" pitchFamily="34" charset="-128"/>
            </a:endParaRPr>
          </a:p>
          <a:p>
            <a:pPr marL="800100" lvl="1" indent="-342900">
              <a:lnSpc>
                <a:spcPct val="80000"/>
              </a:lnSpc>
              <a:buFont typeface="Arial" pitchFamily="34" charset="0"/>
              <a:buChar char="•"/>
            </a:pPr>
            <a:r>
              <a:rPr lang="en-US" sz="2000" dirty="0" smtClean="0">
                <a:latin typeface="Arial" pitchFamily="34" charset="0"/>
                <a:ea typeface="ＭＳ Ｐゴシック" pitchFamily="34" charset="-128"/>
              </a:rPr>
              <a:t>Citizenship</a:t>
            </a:r>
          </a:p>
          <a:p>
            <a:pPr marL="800100" lvl="1" indent="-342900">
              <a:lnSpc>
                <a:spcPct val="80000"/>
              </a:lnSpc>
              <a:buFont typeface="Arial" pitchFamily="34" charset="0"/>
              <a:buChar char="•"/>
            </a:pPr>
            <a:r>
              <a:rPr lang="en-US" sz="2000" dirty="0" smtClean="0">
                <a:latin typeface="Arial" pitchFamily="34" charset="0"/>
                <a:ea typeface="ＭＳ Ｐゴシック" pitchFamily="34" charset="-128"/>
              </a:rPr>
              <a:t>Disaster preparedness</a:t>
            </a:r>
          </a:p>
          <a:p>
            <a:pPr marL="800100" lvl="1" indent="-342900">
              <a:lnSpc>
                <a:spcPct val="80000"/>
              </a:lnSpc>
              <a:buFont typeface="Arial" pitchFamily="34" charset="0"/>
              <a:buChar char="•"/>
            </a:pPr>
            <a:r>
              <a:rPr lang="en-US" sz="2000" dirty="0" smtClean="0">
                <a:latin typeface="Arial" pitchFamily="34" charset="0"/>
                <a:ea typeface="ＭＳ Ｐゴシック" pitchFamily="34" charset="-128"/>
              </a:rPr>
              <a:t>Communication</a:t>
            </a:r>
          </a:p>
          <a:p>
            <a:pPr marL="800100" lvl="1" indent="-342900">
              <a:lnSpc>
                <a:spcPct val="80000"/>
              </a:lnSpc>
              <a:buFont typeface="Arial" pitchFamily="34" charset="0"/>
              <a:buChar char="•"/>
            </a:pPr>
            <a:r>
              <a:rPr lang="en-US" sz="2000" dirty="0" smtClean="0">
                <a:latin typeface="Arial" pitchFamily="34" charset="0"/>
                <a:ea typeface="ＭＳ Ｐゴシック" pitchFamily="34" charset="-128"/>
              </a:rPr>
              <a:t>Life after AmeriCorps</a:t>
            </a:r>
          </a:p>
        </p:txBody>
      </p:sp>
    </p:spTree>
    <p:extLst>
      <p:ext uri="{BB962C8B-B14F-4D97-AF65-F5344CB8AC3E}">
        <p14:creationId xmlns:p14="http://schemas.microsoft.com/office/powerpoint/2010/main" val="14511557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77640" y="723870"/>
            <a:ext cx="46482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Questions or Concerns</a:t>
            </a:r>
            <a:endParaRPr lang="en-US" sz="2800" dirty="0">
              <a:latin typeface="Helvetica" pitchFamily="34" charset="0"/>
              <a:cs typeface="Helvetica" pitchFamily="34" charset="0"/>
            </a:endParaRPr>
          </a:p>
        </p:txBody>
      </p:sp>
      <p:sp>
        <p:nvSpPr>
          <p:cNvPr id="3" name="TextBox 2"/>
          <p:cNvSpPr txBox="1"/>
          <p:nvPr/>
        </p:nvSpPr>
        <p:spPr>
          <a:xfrm>
            <a:off x="1018540" y="2133600"/>
            <a:ext cx="7106920" cy="707886"/>
          </a:xfrm>
          <a:prstGeom prst="rect">
            <a:avLst/>
          </a:prstGeom>
          <a:noFill/>
        </p:spPr>
        <p:txBody>
          <a:bodyPr wrap="square" rtlCol="0">
            <a:spAutoFit/>
          </a:bodyPr>
          <a:lstStyle/>
          <a:p>
            <a:pPr>
              <a:spcAft>
                <a:spcPts val="600"/>
              </a:spcAft>
            </a:pPr>
            <a:r>
              <a:rPr lang="en-US" sz="2000" dirty="0" smtClean="0">
                <a:latin typeface="Arial" pitchFamily="34" charset="0"/>
                <a:ea typeface="ＭＳ Ｐゴシック" pitchFamily="34" charset="-128"/>
              </a:rPr>
              <a:t>Please contact Justin Ellis, ICAP Program Director for any questions you may during your AmeriCorps experience!</a:t>
            </a:r>
          </a:p>
        </p:txBody>
      </p:sp>
      <p:sp>
        <p:nvSpPr>
          <p:cNvPr id="4" name="TextBox 3"/>
          <p:cNvSpPr txBox="1"/>
          <p:nvPr/>
        </p:nvSpPr>
        <p:spPr>
          <a:xfrm>
            <a:off x="2552700" y="3505200"/>
            <a:ext cx="4533900" cy="1938992"/>
          </a:xfrm>
          <a:prstGeom prst="rect">
            <a:avLst/>
          </a:prstGeom>
          <a:noFill/>
        </p:spPr>
        <p:txBody>
          <a:bodyPr wrap="square" rtlCol="0">
            <a:spAutoFit/>
          </a:bodyPr>
          <a:lstStyle/>
          <a:p>
            <a:pPr>
              <a:spcAft>
                <a:spcPts val="600"/>
              </a:spcAft>
            </a:pPr>
            <a:r>
              <a:rPr lang="en-US" sz="2000" dirty="0" smtClean="0">
                <a:latin typeface="Arial" pitchFamily="34" charset="0"/>
                <a:ea typeface="ＭＳ Ｐゴシック" pitchFamily="34" charset="-128"/>
              </a:rPr>
              <a:t>Iowa Campus Compact</a:t>
            </a:r>
          </a:p>
          <a:p>
            <a:pPr>
              <a:spcAft>
                <a:spcPts val="600"/>
              </a:spcAft>
            </a:pPr>
            <a:r>
              <a:rPr lang="en-US" sz="2000" dirty="0" smtClean="0">
                <a:latin typeface="Arial" pitchFamily="34" charset="0"/>
                <a:ea typeface="ＭＳ Ｐゴシック" pitchFamily="34" charset="-128"/>
              </a:rPr>
              <a:t>Justin Ellis – Program Director</a:t>
            </a:r>
          </a:p>
          <a:p>
            <a:pPr>
              <a:spcAft>
                <a:spcPts val="600"/>
              </a:spcAft>
            </a:pPr>
            <a:r>
              <a:rPr lang="en-US" sz="2000" dirty="0" smtClean="0">
                <a:latin typeface="Arial" pitchFamily="34" charset="0"/>
                <a:ea typeface="ＭＳ Ｐゴシック" pitchFamily="34" charset="-128"/>
              </a:rPr>
              <a:t>Office: (515) 235-4681</a:t>
            </a:r>
          </a:p>
          <a:p>
            <a:pPr>
              <a:spcAft>
                <a:spcPts val="600"/>
              </a:spcAft>
            </a:pPr>
            <a:r>
              <a:rPr lang="en-US" sz="2000" dirty="0" smtClean="0">
                <a:latin typeface="Arial" pitchFamily="34" charset="0"/>
                <a:ea typeface="ＭＳ Ｐゴシック" pitchFamily="34" charset="-128"/>
              </a:rPr>
              <a:t>Cell: (515) 707-1931</a:t>
            </a:r>
          </a:p>
          <a:p>
            <a:pPr>
              <a:spcAft>
                <a:spcPts val="600"/>
              </a:spcAft>
            </a:pPr>
            <a:r>
              <a:rPr lang="en-US" sz="2000" dirty="0" smtClean="0">
                <a:latin typeface="Arial" pitchFamily="34" charset="0"/>
                <a:ea typeface="ＭＳ Ｐゴシック" pitchFamily="34" charset="-128"/>
              </a:rPr>
              <a:t>Jellis@iwcc.edu</a:t>
            </a:r>
          </a:p>
        </p:txBody>
      </p:sp>
    </p:spTree>
    <p:extLst>
      <p:ext uri="{BB962C8B-B14F-4D97-AF65-F5344CB8AC3E}">
        <p14:creationId xmlns:p14="http://schemas.microsoft.com/office/powerpoint/2010/main" val="519077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0" y="690890"/>
            <a:ext cx="3962400" cy="523220"/>
          </a:xfrm>
          <a:prstGeom prst="rect">
            <a:avLst/>
          </a:prstGeom>
          <a:noFill/>
        </p:spPr>
        <p:txBody>
          <a:bodyPr wrap="square" rtlCol="0">
            <a:spAutoFit/>
          </a:bodyPr>
          <a:lstStyle/>
          <a:p>
            <a:r>
              <a:rPr lang="en-US" sz="2800" dirty="0" smtClean="0">
                <a:latin typeface="Helvetica" pitchFamily="34" charset="0"/>
                <a:cs typeface="Helvetica" pitchFamily="34" charset="0"/>
              </a:rPr>
              <a:t>Iowa Campus Compact</a:t>
            </a:r>
            <a:endParaRPr lang="en-US" sz="2800" dirty="0">
              <a:latin typeface="Helvetica" pitchFamily="34" charset="0"/>
              <a:cs typeface="Helvetica" pitchFamily="34" charset="0"/>
            </a:endParaRPr>
          </a:p>
        </p:txBody>
      </p:sp>
      <p:sp>
        <p:nvSpPr>
          <p:cNvPr id="3" name="TextBox 2"/>
          <p:cNvSpPr txBox="1"/>
          <p:nvPr/>
        </p:nvSpPr>
        <p:spPr>
          <a:xfrm>
            <a:off x="685800" y="2151727"/>
            <a:ext cx="7848600" cy="1323439"/>
          </a:xfrm>
          <a:prstGeom prst="rect">
            <a:avLst/>
          </a:prstGeom>
          <a:noFill/>
        </p:spPr>
        <p:txBody>
          <a:bodyPr wrap="square" rtlCol="0">
            <a:spAutoFit/>
          </a:bodyPr>
          <a:lstStyle/>
          <a:p>
            <a:r>
              <a:rPr lang="en-US" sz="2000" b="1" dirty="0" smtClean="0">
                <a:latin typeface="Arial" pitchFamily="34" charset="0"/>
                <a:ea typeface="ＭＳ Ｐゴシック" pitchFamily="34" charset="-128"/>
              </a:rPr>
              <a:t>Mission:</a:t>
            </a:r>
          </a:p>
          <a:p>
            <a:r>
              <a:rPr lang="en-US" sz="2000" dirty="0" smtClean="0">
                <a:latin typeface="Arial" pitchFamily="34" charset="0"/>
                <a:ea typeface="ＭＳ Ｐゴシック" pitchFamily="34" charset="-128"/>
              </a:rPr>
              <a:t>Campus Compact advances the public purpose of college and universities by deepening their ability to improve community life and to educate students for civic and social responsibility.</a:t>
            </a:r>
          </a:p>
        </p:txBody>
      </p:sp>
    </p:spTree>
    <p:extLst>
      <p:ext uri="{BB962C8B-B14F-4D97-AF65-F5344CB8AC3E}">
        <p14:creationId xmlns:p14="http://schemas.microsoft.com/office/powerpoint/2010/main" val="2799434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0" y="690890"/>
            <a:ext cx="3962400" cy="523220"/>
          </a:xfrm>
          <a:prstGeom prst="rect">
            <a:avLst/>
          </a:prstGeom>
          <a:noFill/>
        </p:spPr>
        <p:txBody>
          <a:bodyPr wrap="square" rtlCol="0">
            <a:spAutoFit/>
          </a:bodyPr>
          <a:lstStyle/>
          <a:p>
            <a:r>
              <a:rPr lang="en-US" sz="2800" dirty="0" smtClean="0">
                <a:latin typeface="Helvetica" pitchFamily="34" charset="0"/>
                <a:cs typeface="Helvetica" pitchFamily="34" charset="0"/>
              </a:rPr>
              <a:t>Iowa Campus Compact</a:t>
            </a:r>
            <a:endParaRPr lang="en-US" sz="2800" dirty="0">
              <a:latin typeface="Helvetica" pitchFamily="34" charset="0"/>
              <a:cs typeface="Helvetica" pitchFamily="34" charset="0"/>
            </a:endParaRPr>
          </a:p>
        </p:txBody>
      </p:sp>
      <p:sp>
        <p:nvSpPr>
          <p:cNvPr id="3" name="TextBox 2"/>
          <p:cNvSpPr txBox="1"/>
          <p:nvPr/>
        </p:nvSpPr>
        <p:spPr>
          <a:xfrm>
            <a:off x="685800" y="2133600"/>
            <a:ext cx="7848600" cy="2246769"/>
          </a:xfrm>
          <a:prstGeom prst="rect">
            <a:avLst/>
          </a:prstGeom>
          <a:noFill/>
        </p:spPr>
        <p:txBody>
          <a:bodyPr wrap="square" rtlCol="0">
            <a:spAutoFit/>
          </a:bodyPr>
          <a:lstStyle/>
          <a:p>
            <a:r>
              <a:rPr lang="en-US" sz="2000" b="1" dirty="0" smtClean="0">
                <a:latin typeface="Arial" pitchFamily="34" charset="0"/>
                <a:ea typeface="ＭＳ Ｐゴシック" pitchFamily="34" charset="-128"/>
              </a:rPr>
              <a:t>Vision:</a:t>
            </a:r>
          </a:p>
          <a:p>
            <a:r>
              <a:rPr lang="en-US" sz="2000" dirty="0" smtClean="0">
                <a:latin typeface="Arial" pitchFamily="34" charset="0"/>
                <a:ea typeface="ＭＳ Ｐゴシック" pitchFamily="34" charset="-128"/>
              </a:rPr>
              <a:t>Campus Compact envisions colleges and universities as vital agents and architects of a diverse democracy, committed to educating students for responsible citizenship in ways that both deepen their education and improve the quality of community life.  We challenge higher education to make civic and community engagement an institutional priority. </a:t>
            </a:r>
          </a:p>
        </p:txBody>
      </p:sp>
    </p:spTree>
    <p:extLst>
      <p:ext uri="{BB962C8B-B14F-4D97-AF65-F5344CB8AC3E}">
        <p14:creationId xmlns:p14="http://schemas.microsoft.com/office/powerpoint/2010/main" val="567156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0" y="457200"/>
            <a:ext cx="3962400" cy="954107"/>
          </a:xfrm>
          <a:prstGeom prst="rect">
            <a:avLst/>
          </a:prstGeom>
          <a:noFill/>
        </p:spPr>
        <p:txBody>
          <a:bodyPr wrap="square" rtlCol="0">
            <a:spAutoFit/>
          </a:bodyPr>
          <a:lstStyle/>
          <a:p>
            <a:pPr algn="ctr"/>
            <a:r>
              <a:rPr lang="en-US" sz="2800" dirty="0" smtClean="0">
                <a:latin typeface="Helvetica" pitchFamily="34" charset="0"/>
                <a:cs typeface="Helvetica" pitchFamily="34" charset="0"/>
              </a:rPr>
              <a:t>Iowa College AmeriCorps Program</a:t>
            </a:r>
            <a:endParaRPr lang="en-US" sz="2800" dirty="0">
              <a:latin typeface="Helvetica" pitchFamily="34" charset="0"/>
              <a:cs typeface="Helvetica" pitchFamily="34" charset="0"/>
            </a:endParaRPr>
          </a:p>
        </p:txBody>
      </p:sp>
      <p:sp>
        <p:nvSpPr>
          <p:cNvPr id="3" name="TextBox 2"/>
          <p:cNvSpPr txBox="1"/>
          <p:nvPr/>
        </p:nvSpPr>
        <p:spPr>
          <a:xfrm>
            <a:off x="679796" y="2118479"/>
            <a:ext cx="7848600" cy="3247043"/>
          </a:xfrm>
          <a:prstGeom prst="rect">
            <a:avLst/>
          </a:prstGeom>
          <a:noFill/>
        </p:spPr>
        <p:txBody>
          <a:bodyPr wrap="square" rtlCol="0">
            <a:spAutoFit/>
          </a:bodyPr>
          <a:lstStyle/>
          <a:p>
            <a:pPr marL="342900" indent="-342900">
              <a:spcAft>
                <a:spcPts val="600"/>
              </a:spcAft>
              <a:buFont typeface="Courier New" pitchFamily="49" charset="0"/>
              <a:buChar char="o"/>
            </a:pPr>
            <a:r>
              <a:rPr lang="en-US" sz="2000" dirty="0" smtClean="0">
                <a:latin typeface="Arial" pitchFamily="34" charset="0"/>
                <a:ea typeface="ＭＳ Ｐゴシック" pitchFamily="34" charset="-128"/>
              </a:rPr>
              <a:t>170 college students serving 300 or 450 hours of service in their campus community</a:t>
            </a:r>
          </a:p>
          <a:p>
            <a:pPr marL="342900" indent="-342900">
              <a:spcAft>
                <a:spcPts val="600"/>
              </a:spcAft>
              <a:buFont typeface="Courier New" pitchFamily="49" charset="0"/>
              <a:buChar char="o"/>
            </a:pPr>
            <a:r>
              <a:rPr lang="en-US" sz="2000" dirty="0" smtClean="0">
                <a:latin typeface="Arial" pitchFamily="34" charset="0"/>
                <a:ea typeface="ＭＳ Ｐゴシック" pitchFamily="34" charset="-128"/>
              </a:rPr>
              <a:t>Upon satisfactory completion eligible for $1,132 or $1,415 education award</a:t>
            </a:r>
          </a:p>
          <a:p>
            <a:pPr marL="342900" indent="-342900">
              <a:spcAft>
                <a:spcPts val="600"/>
              </a:spcAft>
              <a:buFont typeface="Courier New" pitchFamily="49" charset="0"/>
              <a:buChar char="o"/>
            </a:pPr>
            <a:r>
              <a:rPr lang="en-US" sz="2000" dirty="0" smtClean="0">
                <a:latin typeface="Arial" pitchFamily="34" charset="0"/>
                <a:ea typeface="ＭＳ Ｐゴシック" pitchFamily="34" charset="-128"/>
              </a:rPr>
              <a:t>Project goals include:</a:t>
            </a:r>
          </a:p>
          <a:p>
            <a:pPr marL="800100" lvl="1" indent="-342900">
              <a:spcAft>
                <a:spcPts val="600"/>
              </a:spcAft>
              <a:buFont typeface="Arial" pitchFamily="34" charset="0"/>
              <a:buChar char="•"/>
            </a:pPr>
            <a:r>
              <a:rPr lang="en-US" sz="2000" dirty="0" smtClean="0">
                <a:latin typeface="Arial" pitchFamily="34" charset="0"/>
                <a:ea typeface="ＭＳ Ｐゴシック" pitchFamily="34" charset="-128"/>
              </a:rPr>
              <a:t>Increase capacity and meet needs of local nonprofits</a:t>
            </a:r>
          </a:p>
          <a:p>
            <a:pPr marL="800100" lvl="1" indent="-342900">
              <a:spcAft>
                <a:spcPts val="600"/>
              </a:spcAft>
              <a:buFont typeface="Arial" pitchFamily="34" charset="0"/>
              <a:buChar char="•"/>
            </a:pPr>
            <a:r>
              <a:rPr lang="en-US" sz="2000" dirty="0" smtClean="0">
                <a:latin typeface="Arial" pitchFamily="34" charset="0"/>
                <a:ea typeface="ＭＳ Ｐゴシック" pitchFamily="34" charset="-128"/>
              </a:rPr>
              <a:t>Increasing students</a:t>
            </a:r>
            <a:r>
              <a:rPr lang="ja-JP" altLang="en-US" sz="2000" dirty="0" smtClean="0">
                <a:latin typeface="Arial" pitchFamily="34" charset="0"/>
                <a:ea typeface="ＭＳ Ｐゴシック" pitchFamily="34" charset="-128"/>
              </a:rPr>
              <a:t>’</a:t>
            </a:r>
            <a:r>
              <a:rPr lang="en-US" altLang="ja-JP" sz="2000" dirty="0" smtClean="0">
                <a:latin typeface="Arial" pitchFamily="34" charset="0"/>
                <a:ea typeface="ＭＳ Ｐゴシック" pitchFamily="34" charset="-128"/>
              </a:rPr>
              <a:t> sense of civic responsibility and connections in local Iowa community</a:t>
            </a:r>
          </a:p>
          <a:p>
            <a:pPr marL="800100" lvl="1" indent="-342900">
              <a:spcAft>
                <a:spcPts val="600"/>
              </a:spcAft>
              <a:buFont typeface="Arial" pitchFamily="34" charset="0"/>
              <a:buChar char="•"/>
            </a:pPr>
            <a:r>
              <a:rPr lang="en-US" sz="2000" dirty="0" smtClean="0">
                <a:latin typeface="Arial" pitchFamily="34" charset="0"/>
                <a:ea typeface="ＭＳ Ｐゴシック" pitchFamily="34" charset="-128"/>
              </a:rPr>
              <a:t>Increase rate of college student volunteerism in Iowa</a:t>
            </a:r>
          </a:p>
        </p:txBody>
      </p:sp>
    </p:spTree>
    <p:extLst>
      <p:ext uri="{BB962C8B-B14F-4D97-AF65-F5344CB8AC3E}">
        <p14:creationId xmlns:p14="http://schemas.microsoft.com/office/powerpoint/2010/main" val="78527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0" y="457200"/>
            <a:ext cx="3962400" cy="954107"/>
          </a:xfrm>
          <a:prstGeom prst="rect">
            <a:avLst/>
          </a:prstGeom>
          <a:noFill/>
        </p:spPr>
        <p:txBody>
          <a:bodyPr wrap="square" rtlCol="0">
            <a:spAutoFit/>
          </a:bodyPr>
          <a:lstStyle/>
          <a:p>
            <a:pPr algn="ctr"/>
            <a:r>
              <a:rPr lang="en-US" sz="2800" dirty="0" smtClean="0">
                <a:latin typeface="Helvetica" pitchFamily="34" charset="0"/>
                <a:cs typeface="Helvetica" pitchFamily="34" charset="0"/>
              </a:rPr>
              <a:t>Iowa College AmeriCorps Program</a:t>
            </a:r>
            <a:endParaRPr lang="en-US" sz="2800" dirty="0">
              <a:latin typeface="Helvetica" pitchFamily="34" charset="0"/>
              <a:cs typeface="Helvetica" pitchFamily="34" charset="0"/>
            </a:endParaRPr>
          </a:p>
        </p:txBody>
      </p:sp>
      <p:sp>
        <p:nvSpPr>
          <p:cNvPr id="3" name="TextBox 2"/>
          <p:cNvSpPr txBox="1"/>
          <p:nvPr/>
        </p:nvSpPr>
        <p:spPr>
          <a:xfrm>
            <a:off x="693651" y="2047994"/>
            <a:ext cx="7848600" cy="2708434"/>
          </a:xfrm>
          <a:prstGeom prst="rect">
            <a:avLst/>
          </a:prstGeom>
          <a:noFill/>
        </p:spPr>
        <p:txBody>
          <a:bodyPr wrap="square" rtlCol="0">
            <a:spAutoFit/>
          </a:bodyPr>
          <a:lstStyle/>
          <a:p>
            <a:pPr marL="342900" indent="-342900">
              <a:spcAft>
                <a:spcPts val="600"/>
              </a:spcAft>
              <a:buFont typeface="Arial" pitchFamily="34" charset="0"/>
              <a:buChar char="•"/>
            </a:pPr>
            <a:r>
              <a:rPr lang="en-US" sz="2000" dirty="0" smtClean="0">
                <a:latin typeface="Arial" pitchFamily="34" charset="0"/>
                <a:ea typeface="ＭＳ Ｐゴシック" pitchFamily="34" charset="-128"/>
              </a:rPr>
              <a:t>In 1993, the Corporation for National and Community Service (CNCS) was established. The Corporation was created to connect Americans of all ages and backgrounds with opportunities to give back to their communities and their nation. </a:t>
            </a:r>
          </a:p>
          <a:p>
            <a:pPr marL="342900" indent="-342900">
              <a:spcAft>
                <a:spcPts val="600"/>
              </a:spcAft>
              <a:buFont typeface="Arial" pitchFamily="34" charset="0"/>
              <a:buChar char="•"/>
            </a:pPr>
            <a:r>
              <a:rPr lang="en-US" sz="2000" i="1" dirty="0" smtClean="0">
                <a:latin typeface="Arial" pitchFamily="34" charset="0"/>
                <a:ea typeface="ＭＳ Ｐゴシック" pitchFamily="34" charset="-128"/>
              </a:rPr>
              <a:t>Mission: to improve lives, strengthen communities, and foster civic engagement through service and volunteering.</a:t>
            </a:r>
          </a:p>
          <a:p>
            <a:pPr marL="342900" indent="-342900">
              <a:spcAft>
                <a:spcPts val="600"/>
              </a:spcAft>
              <a:buFont typeface="Arial" pitchFamily="34" charset="0"/>
              <a:buChar char="•"/>
            </a:pPr>
            <a:r>
              <a:rPr lang="en-US" sz="2000" i="1" dirty="0" smtClean="0">
                <a:latin typeface="Arial" pitchFamily="34" charset="0"/>
                <a:ea typeface="ＭＳ Ｐゴシック" pitchFamily="34" charset="-128"/>
              </a:rPr>
              <a:t>Oversee management of AmeriCorps, </a:t>
            </a:r>
            <a:r>
              <a:rPr lang="en-US" sz="2000" i="1" dirty="0" err="1" smtClean="0">
                <a:latin typeface="Arial" pitchFamily="34" charset="0"/>
                <a:ea typeface="ＭＳ Ｐゴシック" pitchFamily="34" charset="-128"/>
              </a:rPr>
              <a:t>SeniorCorps</a:t>
            </a:r>
            <a:r>
              <a:rPr lang="en-US" sz="2000" i="1" dirty="0" smtClean="0">
                <a:latin typeface="Arial" pitchFamily="34" charset="0"/>
                <a:ea typeface="ＭＳ Ｐゴシック" pitchFamily="34" charset="-128"/>
              </a:rPr>
              <a:t>, and Learn and Serve America</a:t>
            </a:r>
            <a:r>
              <a:rPr lang="en-US" sz="2000" dirty="0" smtClean="0">
                <a:latin typeface="Arial" pitchFamily="34" charset="0"/>
                <a:ea typeface="ＭＳ Ｐゴシック" pitchFamily="34" charset="-128"/>
              </a:rPr>
              <a:t> </a:t>
            </a:r>
          </a:p>
        </p:txBody>
      </p:sp>
    </p:spTree>
    <p:extLst>
      <p:ext uri="{BB962C8B-B14F-4D97-AF65-F5344CB8AC3E}">
        <p14:creationId xmlns:p14="http://schemas.microsoft.com/office/powerpoint/2010/main" val="2632418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0" y="723870"/>
            <a:ext cx="39624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Benefits</a:t>
            </a:r>
            <a:endParaRPr lang="en-US" sz="2800" dirty="0">
              <a:latin typeface="Helvetica" pitchFamily="34" charset="0"/>
              <a:cs typeface="Helvetica" pitchFamily="34" charset="0"/>
            </a:endParaRPr>
          </a:p>
        </p:txBody>
      </p:sp>
      <p:sp>
        <p:nvSpPr>
          <p:cNvPr id="3" name="TextBox 2"/>
          <p:cNvSpPr txBox="1"/>
          <p:nvPr/>
        </p:nvSpPr>
        <p:spPr>
          <a:xfrm>
            <a:off x="675640" y="2210812"/>
            <a:ext cx="7848600" cy="2246769"/>
          </a:xfrm>
          <a:prstGeom prst="rect">
            <a:avLst/>
          </a:prstGeom>
          <a:noFill/>
        </p:spPr>
        <p:txBody>
          <a:bodyPr wrap="square" rtlCol="0">
            <a:spAutoFit/>
          </a:bodyPr>
          <a:lstStyle/>
          <a:p>
            <a:pPr marL="342900" indent="-342900">
              <a:spcAft>
                <a:spcPts val="600"/>
              </a:spcAft>
              <a:buFont typeface="Arial" pitchFamily="34" charset="0"/>
              <a:buChar char="•"/>
            </a:pPr>
            <a:r>
              <a:rPr lang="en-US" sz="2000" dirty="0" smtClean="0">
                <a:latin typeface="Arial" pitchFamily="34" charset="0"/>
                <a:ea typeface="ＭＳ Ｐゴシック" pitchFamily="34" charset="-128"/>
              </a:rPr>
              <a:t>$1,132 education award</a:t>
            </a:r>
          </a:p>
          <a:p>
            <a:pPr marL="342900" indent="-342900">
              <a:spcAft>
                <a:spcPts val="600"/>
              </a:spcAft>
              <a:buFont typeface="Arial" pitchFamily="34" charset="0"/>
              <a:buChar char="•"/>
            </a:pPr>
            <a:r>
              <a:rPr lang="en-US" sz="2000" dirty="0" smtClean="0">
                <a:latin typeface="Arial" pitchFamily="34" charset="0"/>
                <a:ea typeface="ＭＳ Ｐゴシック" pitchFamily="34" charset="-128"/>
              </a:rPr>
              <a:t>The difference you make in the community</a:t>
            </a:r>
          </a:p>
          <a:p>
            <a:pPr marL="342900" indent="-342900">
              <a:spcAft>
                <a:spcPts val="600"/>
              </a:spcAft>
              <a:buFont typeface="Arial" pitchFamily="34" charset="0"/>
              <a:buChar char="•"/>
            </a:pPr>
            <a:r>
              <a:rPr lang="en-US" sz="2000" dirty="0" smtClean="0">
                <a:latin typeface="Arial" pitchFamily="34" charset="0"/>
                <a:ea typeface="ＭＳ Ｐゴシック" pitchFamily="34" charset="-128"/>
              </a:rPr>
              <a:t>Provides opportunities to grow professionally and personally</a:t>
            </a:r>
          </a:p>
          <a:p>
            <a:pPr marL="342900" indent="-342900">
              <a:spcAft>
                <a:spcPts val="600"/>
              </a:spcAft>
              <a:buFont typeface="Arial" pitchFamily="34" charset="0"/>
              <a:buChar char="•"/>
            </a:pPr>
            <a:r>
              <a:rPr lang="en-US" sz="2000" dirty="0" smtClean="0">
                <a:latin typeface="Arial" pitchFamily="34" charset="0"/>
                <a:ea typeface="ＭＳ Ｐゴシック" pitchFamily="34" charset="-128"/>
              </a:rPr>
              <a:t>Allows networking with other students committed to improving communities</a:t>
            </a:r>
          </a:p>
          <a:p>
            <a:pPr marL="342900" indent="-342900">
              <a:spcAft>
                <a:spcPts val="600"/>
              </a:spcAft>
              <a:buFont typeface="Arial" pitchFamily="34" charset="0"/>
              <a:buChar char="•"/>
            </a:pPr>
            <a:r>
              <a:rPr lang="en-US" sz="2000" dirty="0" smtClean="0">
                <a:latin typeface="Arial" pitchFamily="34" charset="0"/>
                <a:ea typeface="ＭＳ Ｐゴシック" pitchFamily="34" charset="-128"/>
              </a:rPr>
              <a:t>Joining the National Service movement through AmeriCorps</a:t>
            </a:r>
          </a:p>
        </p:txBody>
      </p:sp>
    </p:spTree>
    <p:extLst>
      <p:ext uri="{BB962C8B-B14F-4D97-AF65-F5344CB8AC3E}">
        <p14:creationId xmlns:p14="http://schemas.microsoft.com/office/powerpoint/2010/main" val="3770980337"/>
      </p:ext>
    </p:extLst>
  </p:cSld>
  <p:clrMapOvr>
    <a:masterClrMapping/>
  </p:clrMapOvr>
  <p:timing>
    <p:tnLst>
      <p:par>
        <p:cTn id="1" dur="indefinite" restart="never" nodeType="tmRoot"/>
      </p:par>
    </p:tnLst>
  </p:timing>
</p:sld>
</file>

<file path=ppt/theme/theme1.xml><?xml version="1.0" encoding="utf-8"?>
<a:theme xmlns:a="http://schemas.openxmlformats.org/drawingml/2006/main" name="ICA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ICAP</Template>
  <TotalTime>1413</TotalTime>
  <Words>3232</Words>
  <Application>Microsoft Office PowerPoint</Application>
  <PresentationFormat>On-screen Show (4:3)</PresentationFormat>
  <Paragraphs>275</Paragraphs>
  <Slides>41</Slides>
  <Notes>36</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ICAP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Ellis</dc:creator>
  <cp:lastModifiedBy>Justin Ellis</cp:lastModifiedBy>
  <cp:revision>19</cp:revision>
  <dcterms:created xsi:type="dcterms:W3CDTF">2013-09-09T19:03:09Z</dcterms:created>
  <dcterms:modified xsi:type="dcterms:W3CDTF">2013-10-28T16:00:02Z</dcterms:modified>
</cp:coreProperties>
</file>