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8" r:id="rId3"/>
    <p:sldId id="267" r:id="rId4"/>
    <p:sldId id="266" r:id="rId5"/>
    <p:sldId id="257" r:id="rId6"/>
    <p:sldId id="258" r:id="rId7"/>
    <p:sldId id="259" r:id="rId8"/>
    <p:sldId id="261" r:id="rId9"/>
    <p:sldId id="263" r:id="rId10"/>
    <p:sldId id="260" r:id="rId11"/>
    <p:sldId id="264" r:id="rId12"/>
    <p:sldId id="265"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900"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5C37242-00D6-4883-8891-224E61F9F814}" type="datetimeFigureOut">
              <a:rPr lang="en-US" smtClean="0"/>
              <a:t>3/6/2015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F3438A-2019-4558-AEF1-6714E1C42F29}" type="slidenum">
              <a:rPr lang="en-US" smtClean="0"/>
              <a:t>‹#›</a:t>
            </a:fld>
            <a:endParaRPr lang="en-US"/>
          </a:p>
        </p:txBody>
      </p:sp>
    </p:spTree>
    <p:extLst>
      <p:ext uri="{BB962C8B-B14F-4D97-AF65-F5344CB8AC3E}">
        <p14:creationId xmlns:p14="http://schemas.microsoft.com/office/powerpoint/2010/main" val="263165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3438A-2019-4558-AEF1-6714E1C42F29}" type="slidenum">
              <a:rPr lang="en-US" smtClean="0"/>
              <a:t>1</a:t>
            </a:fld>
            <a:endParaRPr lang="en-US"/>
          </a:p>
        </p:txBody>
      </p:sp>
    </p:spTree>
    <p:extLst>
      <p:ext uri="{BB962C8B-B14F-4D97-AF65-F5344CB8AC3E}">
        <p14:creationId xmlns:p14="http://schemas.microsoft.com/office/powerpoint/2010/main" val="12566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a disaster happens there is a lot going on within the community and you can help out in a variety of ways.</a:t>
            </a:r>
          </a:p>
          <a:p>
            <a:pPr marL="174708" indent="-174708">
              <a:buFont typeface="Arial" panose="020B0604020202020204" pitchFamily="34" charset="0"/>
              <a:buChar char="•"/>
            </a:pPr>
            <a:r>
              <a:rPr lang="en-US" baseline="0" dirty="0" smtClean="0"/>
              <a:t>First it is very important to understand that a community after a disaster is much different than before</a:t>
            </a:r>
          </a:p>
          <a:p>
            <a:pPr marL="640594" lvl="1" indent="-174708">
              <a:buFont typeface="Arial" panose="020B0604020202020204" pitchFamily="34" charset="0"/>
              <a:buChar char="•"/>
            </a:pPr>
            <a:r>
              <a:rPr lang="en-US" baseline="0" dirty="0" smtClean="0"/>
              <a:t>Immediately after a disaster happens there is always a period of seemed chaos.</a:t>
            </a:r>
          </a:p>
          <a:p>
            <a:pPr marL="640594" lvl="1" indent="-174708">
              <a:buFont typeface="Arial" panose="020B0604020202020204" pitchFamily="34" charset="0"/>
              <a:buChar char="•"/>
            </a:pPr>
            <a:r>
              <a:rPr lang="en-US" baseline="0" dirty="0" smtClean="0"/>
              <a:t>People are confused, emotional, and many have no idea what they should do</a:t>
            </a:r>
          </a:p>
          <a:p>
            <a:pPr marL="640594" lvl="1" indent="-174708">
              <a:buFont typeface="Arial" panose="020B0604020202020204" pitchFamily="34" charset="0"/>
              <a:buChar char="•"/>
            </a:pPr>
            <a:r>
              <a:rPr lang="en-US" baseline="0" dirty="0" smtClean="0"/>
              <a:t>A community is also likely dealing with injuries and possibly fatalities which can cause extreme emotional outbursts and actions</a:t>
            </a:r>
          </a:p>
          <a:p>
            <a:pPr marL="174708" indent="-174708">
              <a:buFont typeface="Arial" panose="020B0604020202020204" pitchFamily="34" charset="0"/>
              <a:buChar char="•"/>
            </a:pPr>
            <a:r>
              <a:rPr lang="en-US" baseline="0" dirty="0" smtClean="0"/>
              <a:t>Many of the people involved at this step include the community itself and local agencies</a:t>
            </a:r>
          </a:p>
          <a:p>
            <a:pPr marL="640594" lvl="1" indent="-174708">
              <a:buFont typeface="Arial" panose="020B0604020202020204" pitchFamily="34" charset="0"/>
              <a:buChar char="•"/>
            </a:pPr>
            <a:r>
              <a:rPr lang="en-US" baseline="0" dirty="0" smtClean="0"/>
              <a:t>Local EMS, Firefighters, and Policemen and women will be out in communities attempting to triage the wounded and help rescue those that need it.</a:t>
            </a:r>
          </a:p>
          <a:p>
            <a:pPr marL="1106481" lvl="2" indent="-174708">
              <a:buFont typeface="Arial" panose="020B0604020202020204" pitchFamily="34" charset="0"/>
              <a:buChar char="•"/>
            </a:pPr>
            <a:r>
              <a:rPr lang="en-US" baseline="0" dirty="0" smtClean="0"/>
              <a:t>Likely people within the community with first response training and first aid will step in to help those first responders</a:t>
            </a:r>
          </a:p>
          <a:p>
            <a:pPr marL="640594" lvl="1" indent="-174708">
              <a:buFont typeface="Arial" panose="020B0604020202020204" pitchFamily="34" charset="0"/>
              <a:buChar char="•"/>
            </a:pPr>
            <a:r>
              <a:rPr lang="en-US" baseline="0" dirty="0" smtClean="0"/>
              <a:t>CERT-Community Emergency Response Teams</a:t>
            </a:r>
          </a:p>
          <a:p>
            <a:pPr marL="1097794" lvl="2" indent="-174708">
              <a:buFont typeface="Arial" panose="020B0604020202020204" pitchFamily="34" charset="0"/>
              <a:buChar char="•"/>
            </a:pPr>
            <a:r>
              <a:rPr lang="en-US" baseline="0" dirty="0" smtClean="0"/>
              <a:t>This organization educates people about disaster preparedness and provides training in disaster response skills such as:  light search and rescue, team organization and disaster medical operations</a:t>
            </a:r>
          </a:p>
          <a:p>
            <a:pPr marL="1106481" lvl="2" indent="-174708">
              <a:buFont typeface="Arial" panose="020B0604020202020204" pitchFamily="34" charset="0"/>
              <a:buChar char="•"/>
            </a:pPr>
            <a:r>
              <a:rPr lang="en-US" baseline="0" dirty="0" smtClean="0"/>
              <a:t>You can start a team or get involved with a previously established team in your community there are over 1100 teams nationwide.</a:t>
            </a:r>
          </a:p>
          <a:p>
            <a:pPr marL="1106481" lvl="2" indent="-174708">
              <a:buFont typeface="Arial" panose="020B0604020202020204" pitchFamily="34" charset="0"/>
              <a:buChar char="•"/>
            </a:pPr>
            <a:r>
              <a:rPr lang="en-US" baseline="0" dirty="0" smtClean="0"/>
              <a:t>Find more information at https://www.fema.gov/community-emergency-response-teams </a:t>
            </a:r>
          </a:p>
          <a:p>
            <a:pPr marL="640594" lvl="1" indent="-174708">
              <a:buFont typeface="Arial" panose="020B0604020202020204" pitchFamily="34" charset="0"/>
              <a:buChar char="•"/>
            </a:pPr>
            <a:r>
              <a:rPr lang="en-US" baseline="0" dirty="0" smtClean="0"/>
              <a:t>Community Organizations and Volunteer Agencies</a:t>
            </a:r>
          </a:p>
          <a:p>
            <a:pPr marL="1106481" lvl="2" indent="-174708">
              <a:buFont typeface="Arial" panose="020B0604020202020204" pitchFamily="34" charset="0"/>
              <a:buChar char="•"/>
            </a:pPr>
            <a:r>
              <a:rPr lang="en-US" baseline="0" dirty="0" smtClean="0"/>
              <a:t>Church and other Non-profit organization are typically involved very quickly in providing necessary items to families and individuals</a:t>
            </a:r>
          </a:p>
          <a:p>
            <a:pPr marL="1106481" lvl="2" indent="-174708">
              <a:buFont typeface="Arial" panose="020B0604020202020204" pitchFamily="34" charset="0"/>
              <a:buChar char="•"/>
            </a:pPr>
            <a:r>
              <a:rPr lang="en-US" baseline="0" dirty="0" smtClean="0"/>
              <a:t>Local chapters of the American Red Cross are also heavily involved right at the start</a:t>
            </a:r>
          </a:p>
          <a:p>
            <a:pPr marL="1572368" lvl="3" indent="-174708">
              <a:buFont typeface="Arial" panose="020B0604020202020204" pitchFamily="34" charset="0"/>
              <a:buChar char="•"/>
            </a:pPr>
            <a:r>
              <a:rPr lang="en-US" baseline="0" dirty="0" smtClean="0"/>
              <a:t>Can offer shelters and other life sustaining items to disaster survivors</a:t>
            </a:r>
          </a:p>
        </p:txBody>
      </p:sp>
      <p:sp>
        <p:nvSpPr>
          <p:cNvPr id="4" name="Slide Number Placeholder 3"/>
          <p:cNvSpPr>
            <a:spLocks noGrp="1"/>
          </p:cNvSpPr>
          <p:nvPr>
            <p:ph type="sldNum" sz="quarter" idx="10"/>
          </p:nvPr>
        </p:nvSpPr>
        <p:spPr/>
        <p:txBody>
          <a:bodyPr/>
          <a:lstStyle/>
          <a:p>
            <a:fld id="{D6F3438A-2019-4558-AEF1-6714E1C42F29}" type="slidenum">
              <a:rPr lang="en-US" smtClean="0"/>
              <a:t>10</a:t>
            </a:fld>
            <a:endParaRPr lang="en-US"/>
          </a:p>
        </p:txBody>
      </p:sp>
    </p:spTree>
    <p:extLst>
      <p:ext uri="{BB962C8B-B14F-4D97-AF65-F5344CB8AC3E}">
        <p14:creationId xmlns:p14="http://schemas.microsoft.com/office/powerpoint/2010/main" val="2824845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weeks and months pass by the response and recovery efforts</a:t>
            </a:r>
            <a:r>
              <a:rPr lang="en-US" baseline="0" dirty="0" smtClean="0"/>
              <a:t> look much different</a:t>
            </a:r>
          </a:p>
          <a:p>
            <a:pPr marL="174708" indent="-174708">
              <a:buFont typeface="Arial" panose="020B0604020202020204" pitchFamily="34" charset="0"/>
              <a:buChar char="•"/>
            </a:pPr>
            <a:r>
              <a:rPr lang="en-US" baseline="0" dirty="0" smtClean="0"/>
              <a:t>After time passes the community has different needs</a:t>
            </a:r>
          </a:p>
          <a:p>
            <a:pPr marL="640594" lvl="1" indent="-174708">
              <a:buFont typeface="Arial" panose="020B0604020202020204" pitchFamily="34" charset="0"/>
              <a:buChar char="•"/>
            </a:pPr>
            <a:r>
              <a:rPr lang="en-US" baseline="0" dirty="0" smtClean="0"/>
              <a:t>Feelings of helplessness from lapses in help and emerging needs</a:t>
            </a:r>
          </a:p>
          <a:p>
            <a:pPr marL="640594" lvl="1" indent="-174708">
              <a:buFont typeface="Arial" panose="020B0604020202020204" pitchFamily="34" charset="0"/>
              <a:buChar char="•"/>
            </a:pPr>
            <a:r>
              <a:rPr lang="en-US" baseline="0" dirty="0" smtClean="0"/>
              <a:t>Structure of community is difficult to repair after damage to:</a:t>
            </a:r>
          </a:p>
          <a:p>
            <a:pPr marL="1106481" lvl="2" indent="-174708">
              <a:buFont typeface="Arial" panose="020B0604020202020204" pitchFamily="34" charset="0"/>
              <a:buChar char="•"/>
            </a:pPr>
            <a:r>
              <a:rPr lang="en-US" baseline="0" dirty="0" smtClean="0"/>
              <a:t>Grocery stores</a:t>
            </a:r>
          </a:p>
          <a:p>
            <a:pPr marL="1106481" lvl="2" indent="-174708">
              <a:buFont typeface="Arial" panose="020B0604020202020204" pitchFamily="34" charset="0"/>
              <a:buChar char="•"/>
            </a:pPr>
            <a:r>
              <a:rPr lang="en-US" baseline="0" dirty="0" smtClean="0"/>
              <a:t>Electricity Grids</a:t>
            </a:r>
          </a:p>
          <a:p>
            <a:pPr marL="1106481" lvl="2" indent="-174708">
              <a:buFont typeface="Arial" panose="020B0604020202020204" pitchFamily="34" charset="0"/>
              <a:buChar char="•"/>
            </a:pPr>
            <a:r>
              <a:rPr lang="en-US" baseline="0" dirty="0" smtClean="0"/>
              <a:t>Churches and important religious facilities</a:t>
            </a:r>
          </a:p>
          <a:p>
            <a:pPr marL="1106481" lvl="2" indent="-174708">
              <a:buFont typeface="Arial" panose="020B0604020202020204" pitchFamily="34" charset="0"/>
              <a:buChar char="•"/>
            </a:pPr>
            <a:r>
              <a:rPr lang="en-US" baseline="0" dirty="0" smtClean="0"/>
              <a:t>City buildings</a:t>
            </a:r>
          </a:p>
          <a:p>
            <a:pPr marL="640594" lvl="1" indent="-174708">
              <a:buFont typeface="Arial" panose="020B0604020202020204" pitchFamily="34" charset="0"/>
              <a:buChar char="•"/>
            </a:pPr>
            <a:r>
              <a:rPr lang="en-US" baseline="0" dirty="0" smtClean="0"/>
              <a:t>Not only have is there a need to physically repair a neighborhood but also emotionally rebuild the community network</a:t>
            </a:r>
          </a:p>
          <a:p>
            <a:pPr marL="640594" lvl="1" indent="-174708">
              <a:buFont typeface="Arial" panose="020B0604020202020204" pitchFamily="34" charset="0"/>
              <a:buChar char="•"/>
            </a:pPr>
            <a:r>
              <a:rPr lang="en-US" baseline="0" dirty="0" smtClean="0"/>
              <a:t>Disasters take a toll on everyone in a different way</a:t>
            </a:r>
          </a:p>
          <a:p>
            <a:pPr marL="174708" indent="-174708">
              <a:buFont typeface="Arial" panose="020B0604020202020204" pitchFamily="34" charset="0"/>
              <a:buChar char="•"/>
            </a:pPr>
            <a:r>
              <a:rPr lang="en-US" baseline="0" dirty="0" smtClean="0"/>
              <a:t>People involved</a:t>
            </a:r>
          </a:p>
          <a:p>
            <a:pPr marL="640594" lvl="1" indent="-174708">
              <a:buFont typeface="Arial" panose="020B0604020202020204" pitchFamily="34" charset="0"/>
              <a:buChar char="•"/>
            </a:pPr>
            <a:r>
              <a:rPr lang="en-US" baseline="0" dirty="0" smtClean="0"/>
              <a:t>Still have community and volunteer agencies helping in the area like the American Red Cross</a:t>
            </a:r>
          </a:p>
          <a:p>
            <a:pPr marL="640594" lvl="1" indent="-174708">
              <a:buFont typeface="Arial" panose="020B0604020202020204" pitchFamily="34" charset="0"/>
              <a:buChar char="•"/>
            </a:pPr>
            <a:r>
              <a:rPr lang="en-US" baseline="0" dirty="0" smtClean="0"/>
              <a:t>Now possibly have Emergency Management Agencies</a:t>
            </a:r>
          </a:p>
          <a:p>
            <a:pPr marL="1106481" lvl="2" indent="-174708">
              <a:buFont typeface="Arial" panose="020B0604020202020204" pitchFamily="34" charset="0"/>
              <a:buChar char="•"/>
            </a:pPr>
            <a:r>
              <a:rPr lang="en-US" baseline="0" dirty="0" smtClean="0"/>
              <a:t>State and Local Emergency Management Agencies</a:t>
            </a:r>
          </a:p>
          <a:p>
            <a:pPr marL="1572368" lvl="3" indent="-174708">
              <a:buFont typeface="Arial" panose="020B0604020202020204" pitchFamily="34" charset="0"/>
              <a:buChar char="•"/>
            </a:pPr>
            <a:r>
              <a:rPr lang="en-US" baseline="0" dirty="0" smtClean="0"/>
              <a:t>Help with monetary support for smaller scale disaster</a:t>
            </a:r>
          </a:p>
          <a:p>
            <a:pPr marL="1572368" lvl="3" indent="-174708">
              <a:buFont typeface="Arial" panose="020B0604020202020204" pitchFamily="34" charset="0"/>
              <a:buChar char="•"/>
            </a:pPr>
            <a:r>
              <a:rPr lang="en-US" baseline="0" dirty="0" smtClean="0"/>
              <a:t>Help coordinate support to local communities between all types of recovery agencies like non-profit, private sector, and non-governmental agencies</a:t>
            </a:r>
          </a:p>
          <a:p>
            <a:pPr marL="1106481" lvl="2" indent="-174708">
              <a:buFont typeface="Arial" panose="020B0604020202020204" pitchFamily="34" charset="0"/>
              <a:buChar char="•"/>
            </a:pPr>
            <a:r>
              <a:rPr lang="en-US" baseline="0" dirty="0" smtClean="0"/>
              <a:t>FEMA-Federal Emergency Management Agency</a:t>
            </a:r>
          </a:p>
          <a:p>
            <a:pPr marL="1572368" lvl="3" indent="-174708">
              <a:buFont typeface="Arial" panose="020B0604020202020204" pitchFamily="34" charset="0"/>
              <a:buChar char="•"/>
            </a:pPr>
            <a:r>
              <a:rPr lang="en-US" baseline="0" dirty="0" smtClean="0"/>
              <a:t>Responds to federally declared disasters</a:t>
            </a:r>
          </a:p>
          <a:p>
            <a:pPr marL="1572368" lvl="3" indent="-174708">
              <a:buFont typeface="Arial" panose="020B0604020202020204" pitchFamily="34" charset="0"/>
              <a:buChar char="•"/>
            </a:pPr>
            <a:r>
              <a:rPr lang="en-US" baseline="0" dirty="0" smtClean="0"/>
              <a:t>Helps with monetary support for infrastructure as well as for individuals and families</a:t>
            </a:r>
          </a:p>
        </p:txBody>
      </p:sp>
      <p:sp>
        <p:nvSpPr>
          <p:cNvPr id="4" name="Slide Number Placeholder 3"/>
          <p:cNvSpPr>
            <a:spLocks noGrp="1"/>
          </p:cNvSpPr>
          <p:nvPr>
            <p:ph type="sldNum" sz="quarter" idx="10"/>
          </p:nvPr>
        </p:nvSpPr>
        <p:spPr/>
        <p:txBody>
          <a:bodyPr/>
          <a:lstStyle/>
          <a:p>
            <a:fld id="{D6F3438A-2019-4558-AEF1-6714E1C42F29}" type="slidenum">
              <a:rPr lang="en-US" smtClean="0"/>
              <a:t>11</a:t>
            </a:fld>
            <a:endParaRPr lang="en-US"/>
          </a:p>
        </p:txBody>
      </p:sp>
    </p:spTree>
    <p:extLst>
      <p:ext uri="{BB962C8B-B14F-4D97-AF65-F5344CB8AC3E}">
        <p14:creationId xmlns:p14="http://schemas.microsoft.com/office/powerpoint/2010/main" val="1910769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getting involved in local groups</a:t>
            </a:r>
            <a:r>
              <a:rPr lang="en-US" baseline="0" dirty="0" smtClean="0"/>
              <a:t> you can be ready to not only help yourself but others as well in the event of an emergency. The more qualifications you have, the more certified you are, the larger the role you can play when a disaster strikes. If you have any questions on how to get involved in response efforts go to www.ready.gov or feel free to email me at chelsey.warning@fema.dhs.gov</a:t>
            </a:r>
            <a:endParaRPr lang="en-US" dirty="0"/>
          </a:p>
        </p:txBody>
      </p:sp>
      <p:sp>
        <p:nvSpPr>
          <p:cNvPr id="4" name="Slide Number Placeholder 3"/>
          <p:cNvSpPr>
            <a:spLocks noGrp="1"/>
          </p:cNvSpPr>
          <p:nvPr>
            <p:ph type="sldNum" sz="quarter" idx="10"/>
          </p:nvPr>
        </p:nvSpPr>
        <p:spPr/>
        <p:txBody>
          <a:bodyPr/>
          <a:lstStyle/>
          <a:p>
            <a:fld id="{D6F3438A-2019-4558-AEF1-6714E1C42F29}" type="slidenum">
              <a:rPr lang="en-US" smtClean="0"/>
              <a:t>12</a:t>
            </a:fld>
            <a:endParaRPr lang="en-US"/>
          </a:p>
        </p:txBody>
      </p:sp>
    </p:spTree>
    <p:extLst>
      <p:ext uri="{BB962C8B-B14F-4D97-AF65-F5344CB8AC3E}">
        <p14:creationId xmlns:p14="http://schemas.microsoft.com/office/powerpoint/2010/main" val="2744227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some notes before we get started…</a:t>
            </a:r>
            <a:endParaRPr lang="en-US" dirty="0"/>
          </a:p>
        </p:txBody>
      </p:sp>
      <p:sp>
        <p:nvSpPr>
          <p:cNvPr id="4" name="Slide Number Placeholder 3"/>
          <p:cNvSpPr>
            <a:spLocks noGrp="1"/>
          </p:cNvSpPr>
          <p:nvPr>
            <p:ph type="sldNum" sz="quarter" idx="10"/>
          </p:nvPr>
        </p:nvSpPr>
        <p:spPr/>
        <p:txBody>
          <a:bodyPr/>
          <a:lstStyle/>
          <a:p>
            <a:fld id="{D6F3438A-2019-4558-AEF1-6714E1C42F29}" type="slidenum">
              <a:rPr lang="en-US" smtClean="0"/>
              <a:t>2</a:t>
            </a:fld>
            <a:endParaRPr lang="en-US"/>
          </a:p>
        </p:txBody>
      </p:sp>
    </p:spTree>
    <p:extLst>
      <p:ext uri="{BB962C8B-B14F-4D97-AF65-F5344CB8AC3E}">
        <p14:creationId xmlns:p14="http://schemas.microsoft.com/office/powerpoint/2010/main" val="2825716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a brief overview on the topics that will be covered during today’s training.</a:t>
            </a:r>
          </a:p>
          <a:p>
            <a:pPr marL="174708" indent="-174708">
              <a:buFont typeface="Arial" panose="020B0604020202020204" pitchFamily="34" charset="0"/>
              <a:buChar char="•"/>
            </a:pPr>
            <a:r>
              <a:rPr lang="en-US" baseline="0" dirty="0" smtClean="0"/>
              <a:t>First I am going to explain the timeline building up to and after a disaster. Focusing on where preparedness and response fit into the picture.</a:t>
            </a:r>
          </a:p>
          <a:p>
            <a:pPr marL="174708" indent="-174708">
              <a:buFont typeface="Arial" panose="020B0604020202020204" pitchFamily="34" charset="0"/>
              <a:buChar char="•"/>
            </a:pPr>
            <a:r>
              <a:rPr lang="en-US" baseline="0" dirty="0" smtClean="0"/>
              <a:t>While using a scenario, walk through how you can be prepared for a disaster in your community. Are you ready right now if something were to strike your area?</a:t>
            </a:r>
          </a:p>
          <a:p>
            <a:pPr marL="174708" indent="-174708">
              <a:buFont typeface="Arial" panose="020B0604020202020204" pitchFamily="34" charset="0"/>
              <a:buChar char="•"/>
            </a:pPr>
            <a:r>
              <a:rPr lang="en-US" baseline="0" dirty="0" smtClean="0"/>
              <a:t>This training focuses on what each individual, family and community needs to have ready in order to be prepared when a disaster hits.</a:t>
            </a:r>
          </a:p>
          <a:p>
            <a:pPr marL="174708" indent="-174708">
              <a:buFont typeface="Arial" panose="020B0604020202020204" pitchFamily="34" charset="0"/>
              <a:buChar char="•"/>
            </a:pPr>
            <a:r>
              <a:rPr lang="en-US" baseline="0" dirty="0" smtClean="0"/>
              <a:t>Lastly, this training covers how each individual can be involved in both preparing for and responding to disasters in the community.</a:t>
            </a:r>
            <a:endParaRPr lang="en-US" dirty="0"/>
          </a:p>
        </p:txBody>
      </p:sp>
      <p:sp>
        <p:nvSpPr>
          <p:cNvPr id="4" name="Slide Number Placeholder 3"/>
          <p:cNvSpPr>
            <a:spLocks noGrp="1"/>
          </p:cNvSpPr>
          <p:nvPr>
            <p:ph type="sldNum" sz="quarter" idx="10"/>
          </p:nvPr>
        </p:nvSpPr>
        <p:spPr/>
        <p:txBody>
          <a:bodyPr/>
          <a:lstStyle/>
          <a:p>
            <a:fld id="{D6F3438A-2019-4558-AEF1-6714E1C42F29}" type="slidenum">
              <a:rPr lang="en-US" smtClean="0"/>
              <a:t>3</a:t>
            </a:fld>
            <a:endParaRPr lang="en-US"/>
          </a:p>
        </p:txBody>
      </p:sp>
    </p:spTree>
    <p:extLst>
      <p:ext uri="{BB962C8B-B14F-4D97-AF65-F5344CB8AC3E}">
        <p14:creationId xmlns:p14="http://schemas.microsoft.com/office/powerpoint/2010/main" val="3904189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cycle surrounding a disaster:</a:t>
            </a:r>
          </a:p>
          <a:p>
            <a:pPr marL="174708" indent="-174708">
              <a:buFont typeface="Arial" panose="020B0604020202020204" pitchFamily="34" charset="0"/>
              <a:buChar char="•"/>
            </a:pPr>
            <a:r>
              <a:rPr lang="en-US" baseline="0" dirty="0" smtClean="0"/>
              <a:t>Notice there are two major players before a disaster strikes</a:t>
            </a:r>
          </a:p>
          <a:p>
            <a:pPr marL="640594" lvl="1" indent="-174708">
              <a:buFont typeface="Arial" panose="020B0604020202020204" pitchFamily="34" charset="0"/>
              <a:buChar char="•"/>
            </a:pPr>
            <a:r>
              <a:rPr lang="en-US" baseline="0" dirty="0" smtClean="0"/>
              <a:t>Mitigation</a:t>
            </a:r>
          </a:p>
          <a:p>
            <a:pPr marL="1106481" lvl="2" indent="-174708">
              <a:buFont typeface="Arial" panose="020B0604020202020204" pitchFamily="34" charset="0"/>
              <a:buChar char="•"/>
            </a:pPr>
            <a:r>
              <a:rPr lang="en-US" baseline="0" dirty="0" smtClean="0"/>
              <a:t>This is where people in the community recognize the hazards around them and take steps to minimize the effect those hazards would have should a disaster occur.</a:t>
            </a:r>
          </a:p>
          <a:p>
            <a:pPr marL="1106481" lvl="2" indent="-174708">
              <a:buFont typeface="Arial" panose="020B0604020202020204" pitchFamily="34" charset="0"/>
              <a:buChar char="•"/>
            </a:pPr>
            <a:r>
              <a:rPr lang="en-US" baseline="0" dirty="0" smtClean="0"/>
              <a:t>Ex: Flood walls, trimming large and hanging branches over power lines and home, waterproofing basement</a:t>
            </a:r>
          </a:p>
          <a:p>
            <a:pPr marL="640594" lvl="1" indent="-174708">
              <a:buFont typeface="Arial" panose="020B0604020202020204" pitchFamily="34" charset="0"/>
              <a:buChar char="•"/>
            </a:pPr>
            <a:r>
              <a:rPr lang="en-US" baseline="0" dirty="0" smtClean="0"/>
              <a:t>Preparedness</a:t>
            </a:r>
          </a:p>
          <a:p>
            <a:pPr marL="1106481" lvl="2" indent="-174708">
              <a:buFont typeface="Arial" panose="020B0604020202020204" pitchFamily="34" charset="0"/>
              <a:buChar char="•"/>
            </a:pPr>
            <a:r>
              <a:rPr lang="en-US" baseline="0" dirty="0" smtClean="0"/>
              <a:t>Making sure you have a kit and a plan in place  in order to react as quickly as possibly in the event of an emergency. </a:t>
            </a:r>
          </a:p>
          <a:p>
            <a:pPr marL="1106481" lvl="2" indent="-174708">
              <a:buFont typeface="Arial" panose="020B0604020202020204" pitchFamily="34" charset="0"/>
              <a:buChar char="•"/>
            </a:pPr>
            <a:r>
              <a:rPr lang="en-US" baseline="0" dirty="0" smtClean="0"/>
              <a:t>If this step is done correctly, the stages following the disaster are much less hectic and occur much faster.</a:t>
            </a:r>
          </a:p>
          <a:p>
            <a:pPr marL="640594" lvl="1" indent="-174708">
              <a:buFont typeface="Arial" panose="020B0604020202020204" pitchFamily="34" charset="0"/>
              <a:buChar char="•"/>
            </a:pPr>
            <a:r>
              <a:rPr lang="en-US" baseline="0" dirty="0" smtClean="0"/>
              <a:t>In reality the Pre-Disaster Risk Reduction Stage is much longer than the Response Stage</a:t>
            </a:r>
          </a:p>
          <a:p>
            <a:pPr marL="174708" indent="-174708">
              <a:buFont typeface="Arial" panose="020B0604020202020204" pitchFamily="34" charset="0"/>
              <a:buChar char="•"/>
            </a:pPr>
            <a:r>
              <a:rPr lang="en-US" baseline="0" dirty="0" smtClean="0"/>
              <a:t>The Response stage is crucial to rebuilding the communities and neighborhoods in the affected area. The efficiency and readiness for such an event have a huge impact on the communities ability to rebuild and regroup</a:t>
            </a:r>
          </a:p>
          <a:p>
            <a:pPr marL="174708" indent="-174708">
              <a:buFont typeface="Arial" panose="020B0604020202020204" pitchFamily="34" charset="0"/>
              <a:buChar char="•"/>
            </a:pPr>
            <a:r>
              <a:rPr lang="en-US" baseline="0" dirty="0" smtClean="0"/>
              <a:t>In the end the best time to be ready for a disaster is before a disaster ever occurs.</a:t>
            </a:r>
          </a:p>
        </p:txBody>
      </p:sp>
      <p:sp>
        <p:nvSpPr>
          <p:cNvPr id="4" name="Slide Number Placeholder 3"/>
          <p:cNvSpPr>
            <a:spLocks noGrp="1"/>
          </p:cNvSpPr>
          <p:nvPr>
            <p:ph type="sldNum" sz="quarter" idx="10"/>
          </p:nvPr>
        </p:nvSpPr>
        <p:spPr/>
        <p:txBody>
          <a:bodyPr/>
          <a:lstStyle/>
          <a:p>
            <a:fld id="{D6F3438A-2019-4558-AEF1-6714E1C42F29}" type="slidenum">
              <a:rPr lang="en-US" smtClean="0"/>
              <a:t>4</a:t>
            </a:fld>
            <a:endParaRPr lang="en-US"/>
          </a:p>
        </p:txBody>
      </p:sp>
    </p:spTree>
    <p:extLst>
      <p:ext uri="{BB962C8B-B14F-4D97-AF65-F5344CB8AC3E}">
        <p14:creationId xmlns:p14="http://schemas.microsoft.com/office/powerpoint/2010/main" val="1778816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a:t>
            </a:r>
            <a:r>
              <a:rPr lang="en-US" baseline="0" dirty="0" smtClean="0"/>
              <a:t> say a disaster is quickly approaching what do you do?</a:t>
            </a:r>
          </a:p>
          <a:p>
            <a:pPr marL="174708" indent="-174708">
              <a:buFont typeface="Arial" panose="020B0604020202020204" pitchFamily="34" charset="0"/>
              <a:buChar char="•"/>
            </a:pPr>
            <a:r>
              <a:rPr lang="en-US" baseline="0" dirty="0" smtClean="0"/>
              <a:t>Do you have an emergency plan with your family, your neighbors? How about your pets?</a:t>
            </a:r>
          </a:p>
          <a:p>
            <a:pPr marL="174708" indent="-174708">
              <a:buFont typeface="Arial" panose="020B0604020202020204" pitchFamily="34" charset="0"/>
              <a:buChar char="•"/>
            </a:pPr>
            <a:r>
              <a:rPr lang="en-US" baseline="0" dirty="0" smtClean="0"/>
              <a:t>What if this is occurring while you are driving, is your emergency kit always accessible?</a:t>
            </a:r>
          </a:p>
        </p:txBody>
      </p:sp>
      <p:sp>
        <p:nvSpPr>
          <p:cNvPr id="4" name="Slide Number Placeholder 3"/>
          <p:cNvSpPr>
            <a:spLocks noGrp="1"/>
          </p:cNvSpPr>
          <p:nvPr>
            <p:ph type="sldNum" sz="quarter" idx="10"/>
          </p:nvPr>
        </p:nvSpPr>
        <p:spPr/>
        <p:txBody>
          <a:bodyPr/>
          <a:lstStyle/>
          <a:p>
            <a:fld id="{D6F3438A-2019-4558-AEF1-6714E1C42F29}" type="slidenum">
              <a:rPr lang="en-US" smtClean="0"/>
              <a:t>5</a:t>
            </a:fld>
            <a:endParaRPr lang="en-US"/>
          </a:p>
        </p:txBody>
      </p:sp>
    </p:spTree>
    <p:extLst>
      <p:ext uri="{BB962C8B-B14F-4D97-AF65-F5344CB8AC3E}">
        <p14:creationId xmlns:p14="http://schemas.microsoft.com/office/powerpoint/2010/main" val="1717259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basic guidelines</a:t>
            </a:r>
            <a:r>
              <a:rPr lang="en-US" baseline="0" dirty="0" smtClean="0"/>
              <a:t> in order to prepare yourself and your community for a disaster:</a:t>
            </a:r>
          </a:p>
          <a:p>
            <a:pPr marL="174708" indent="-174708">
              <a:buFont typeface="Arial" panose="020B0604020202020204" pitchFamily="34" charset="0"/>
              <a:buChar char="•"/>
            </a:pPr>
            <a:r>
              <a:rPr lang="en-US" baseline="0" dirty="0" smtClean="0"/>
              <a:t>When it comes to water and food, you should have enough supplies for 72 hours. You must think of everyone in the house: is there a baby or a pet? Anyone with dietary restrictions?</a:t>
            </a:r>
          </a:p>
          <a:p>
            <a:pPr marL="174708" indent="-174708">
              <a:buFont typeface="Arial" panose="020B0604020202020204" pitchFamily="34" charset="0"/>
              <a:buChar char="•"/>
            </a:pPr>
            <a:r>
              <a:rPr lang="en-US" baseline="0" dirty="0" smtClean="0"/>
              <a:t>Documents like insurance cards, birth certificates, ownership papers, etc. should be stored in a safe place</a:t>
            </a:r>
          </a:p>
          <a:p>
            <a:pPr marL="174708" indent="-174708">
              <a:buFont typeface="Arial" panose="020B0604020202020204" pitchFamily="34" charset="0"/>
              <a:buChar char="•"/>
            </a:pPr>
            <a:r>
              <a:rPr lang="en-US" baseline="0" dirty="0" smtClean="0"/>
              <a:t>Any medicine that you take on a regular basis, elderly parents/grandparents? You should have enough doses for a minimum of 72 hours as well. This includes non-power generated oxygen tanks if needed.</a:t>
            </a:r>
          </a:p>
          <a:p>
            <a:pPr marL="174708" indent="-174708">
              <a:buFont typeface="Arial" panose="020B0604020202020204" pitchFamily="34" charset="0"/>
              <a:buChar char="•"/>
            </a:pPr>
            <a:r>
              <a:rPr lang="en-US" baseline="0" dirty="0" smtClean="0"/>
              <a:t>When you pick a meeting place for your family there should be a place near the home like a street sign or a </a:t>
            </a:r>
            <a:r>
              <a:rPr lang="en-US" baseline="0" dirty="0" err="1" smtClean="0"/>
              <a:t>swingset</a:t>
            </a:r>
            <a:r>
              <a:rPr lang="en-US" baseline="0" dirty="0" smtClean="0"/>
              <a:t> at the park. You should also have a place further away, some sort of city or county landmark in the event of a more widespread or severe disaster</a:t>
            </a:r>
          </a:p>
          <a:p>
            <a:pPr marL="174708" indent="-174708">
              <a:buFont typeface="Arial" panose="020B0604020202020204" pitchFamily="34" charset="0"/>
              <a:buChar char="•"/>
            </a:pPr>
            <a:r>
              <a:rPr lang="en-US" baseline="0" dirty="0" smtClean="0"/>
              <a:t>You should always have a contact number memorized for someone in town and one long distance relative that can relay information in the event that local lines are down.</a:t>
            </a:r>
          </a:p>
          <a:p>
            <a:pPr marL="174708" indent="-174708">
              <a:buFont typeface="Arial" panose="020B0604020202020204" pitchFamily="34" charset="0"/>
              <a:buChar char="•"/>
            </a:pPr>
            <a:r>
              <a:rPr lang="en-US" baseline="0" dirty="0" smtClean="0"/>
              <a:t>For much more in depth information and how to prepare your own personal and family kit go to www.ready.gov</a:t>
            </a:r>
          </a:p>
        </p:txBody>
      </p:sp>
      <p:sp>
        <p:nvSpPr>
          <p:cNvPr id="4" name="Slide Number Placeholder 3"/>
          <p:cNvSpPr>
            <a:spLocks noGrp="1"/>
          </p:cNvSpPr>
          <p:nvPr>
            <p:ph type="sldNum" sz="quarter" idx="10"/>
          </p:nvPr>
        </p:nvSpPr>
        <p:spPr/>
        <p:txBody>
          <a:bodyPr/>
          <a:lstStyle/>
          <a:p>
            <a:fld id="{D6F3438A-2019-4558-AEF1-6714E1C42F29}" type="slidenum">
              <a:rPr lang="en-US" smtClean="0"/>
              <a:t>6</a:t>
            </a:fld>
            <a:endParaRPr lang="en-US"/>
          </a:p>
        </p:txBody>
      </p:sp>
    </p:spTree>
    <p:extLst>
      <p:ext uri="{BB962C8B-B14F-4D97-AF65-F5344CB8AC3E}">
        <p14:creationId xmlns:p14="http://schemas.microsoft.com/office/powerpoint/2010/main" val="1558457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ways the</a:t>
            </a:r>
            <a:r>
              <a:rPr lang="en-US" baseline="0" dirty="0" smtClean="0"/>
              <a:t> community prepares and responds to disasters. This is just a few categories that play important roles. </a:t>
            </a:r>
          </a:p>
          <a:p>
            <a:pPr marL="174708" indent="-174708">
              <a:buFont typeface="Arial" panose="020B0604020202020204" pitchFamily="34" charset="0"/>
              <a:buChar char="•"/>
            </a:pPr>
            <a:r>
              <a:rPr lang="en-US" baseline="0" dirty="0" smtClean="0"/>
              <a:t>Prepare</a:t>
            </a:r>
          </a:p>
          <a:p>
            <a:pPr marL="640594" lvl="1" indent="-174708">
              <a:buFont typeface="Arial" panose="020B0604020202020204" pitchFamily="34" charset="0"/>
              <a:buChar char="•"/>
            </a:pPr>
            <a:r>
              <a:rPr lang="en-US" baseline="0" dirty="0" smtClean="0"/>
              <a:t>There are usually classes in “How to…” formats to learn ways to prepare for a disaster. For example in the event of flooding do you know how to pack sandbags? How about CPR?</a:t>
            </a:r>
          </a:p>
          <a:p>
            <a:pPr marL="640594" lvl="1" indent="-174708">
              <a:buFont typeface="Arial" panose="020B0604020202020204" pitchFamily="34" charset="0"/>
              <a:buChar char="•"/>
            </a:pPr>
            <a:r>
              <a:rPr lang="en-US" baseline="0" dirty="0" smtClean="0"/>
              <a:t>There are also small and large scale exercises that are hosted within states and regions. These prepare emergency workers to respond and you can sometimes volunteer to participate in those events.</a:t>
            </a:r>
          </a:p>
          <a:p>
            <a:pPr marL="174708" indent="-174708">
              <a:buFont typeface="Arial" panose="020B0604020202020204" pitchFamily="34" charset="0"/>
              <a:buChar char="•"/>
            </a:pPr>
            <a:r>
              <a:rPr lang="en-US" baseline="0" dirty="0" smtClean="0"/>
              <a:t>Response</a:t>
            </a:r>
          </a:p>
          <a:p>
            <a:pPr marL="640594" lvl="1" indent="-174708">
              <a:buFont typeface="Arial" panose="020B0604020202020204" pitchFamily="34" charset="0"/>
              <a:buChar char="•"/>
            </a:pPr>
            <a:r>
              <a:rPr lang="en-US" baseline="0" dirty="0" smtClean="0"/>
              <a:t>There are many ways in which each person and emergency personnel in a community can help in the response stage, I will go into more detail on that in just a few slides.</a:t>
            </a:r>
          </a:p>
        </p:txBody>
      </p:sp>
      <p:sp>
        <p:nvSpPr>
          <p:cNvPr id="4" name="Slide Number Placeholder 3"/>
          <p:cNvSpPr>
            <a:spLocks noGrp="1"/>
          </p:cNvSpPr>
          <p:nvPr>
            <p:ph type="sldNum" sz="quarter" idx="10"/>
          </p:nvPr>
        </p:nvSpPr>
        <p:spPr/>
        <p:txBody>
          <a:bodyPr/>
          <a:lstStyle/>
          <a:p>
            <a:fld id="{D6F3438A-2019-4558-AEF1-6714E1C42F29}" type="slidenum">
              <a:rPr lang="en-US" smtClean="0"/>
              <a:t>7</a:t>
            </a:fld>
            <a:endParaRPr lang="en-US"/>
          </a:p>
        </p:txBody>
      </p:sp>
    </p:spTree>
    <p:extLst>
      <p:ext uri="{BB962C8B-B14F-4D97-AF65-F5344CB8AC3E}">
        <p14:creationId xmlns:p14="http://schemas.microsoft.com/office/powerpoint/2010/main" val="2701031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a:t>
            </a:r>
            <a:r>
              <a:rPr lang="en-US" baseline="0" dirty="0" smtClean="0"/>
              <a:t> few ways you can help your community prepare by:</a:t>
            </a:r>
          </a:p>
          <a:p>
            <a:pPr marL="174708" indent="-174708">
              <a:buFont typeface="Arial" panose="020B0604020202020204" pitchFamily="34" charset="0"/>
              <a:buChar char="•"/>
            </a:pPr>
            <a:r>
              <a:rPr lang="en-US" baseline="0" dirty="0" smtClean="0"/>
              <a:t>Spreading the information you learn today and in your research</a:t>
            </a:r>
          </a:p>
          <a:p>
            <a:pPr marL="640594" lvl="1" indent="-174708">
              <a:buFont typeface="Arial" panose="020B0604020202020204" pitchFamily="34" charset="0"/>
              <a:buChar char="•"/>
            </a:pPr>
            <a:r>
              <a:rPr lang="en-US" baseline="0" dirty="0" smtClean="0"/>
              <a:t>You probably know more about preparedness just by taking this training than a lot of the community</a:t>
            </a:r>
          </a:p>
          <a:p>
            <a:pPr marL="640594" lvl="1" indent="-174708">
              <a:buFont typeface="Arial" panose="020B0604020202020204" pitchFamily="34" charset="0"/>
              <a:buChar char="•"/>
            </a:pPr>
            <a:r>
              <a:rPr lang="en-US" baseline="0" dirty="0" smtClean="0"/>
              <a:t>Now that you have the information USE IT!</a:t>
            </a:r>
          </a:p>
          <a:p>
            <a:pPr marL="174708" indent="-174708">
              <a:buFont typeface="Arial" panose="020B0604020202020204" pitchFamily="34" charset="0"/>
              <a:buChar char="•"/>
            </a:pPr>
            <a:r>
              <a:rPr lang="en-US" baseline="0" dirty="0" smtClean="0"/>
              <a:t>Once you have an emergency kit and plan encourage others to make one that satisfies their individual and family needs</a:t>
            </a:r>
          </a:p>
          <a:p>
            <a:pPr marL="174708" indent="-174708">
              <a:buFont typeface="Arial" panose="020B0604020202020204" pitchFamily="34" charset="0"/>
              <a:buChar char="•"/>
            </a:pPr>
            <a:r>
              <a:rPr lang="en-US" baseline="0" dirty="0" smtClean="0"/>
              <a:t>When the opportunity arises participate in local classes and events in your community</a:t>
            </a:r>
            <a:endParaRPr lang="en-US" dirty="0"/>
          </a:p>
        </p:txBody>
      </p:sp>
      <p:sp>
        <p:nvSpPr>
          <p:cNvPr id="4" name="Slide Number Placeholder 3"/>
          <p:cNvSpPr>
            <a:spLocks noGrp="1"/>
          </p:cNvSpPr>
          <p:nvPr>
            <p:ph type="sldNum" sz="quarter" idx="10"/>
          </p:nvPr>
        </p:nvSpPr>
        <p:spPr/>
        <p:txBody>
          <a:bodyPr/>
          <a:lstStyle/>
          <a:p>
            <a:fld id="{D6F3438A-2019-4558-AEF1-6714E1C42F29}" type="slidenum">
              <a:rPr lang="en-US" smtClean="0"/>
              <a:t>8</a:t>
            </a:fld>
            <a:endParaRPr lang="en-US"/>
          </a:p>
        </p:txBody>
      </p:sp>
    </p:spTree>
    <p:extLst>
      <p:ext uri="{BB962C8B-B14F-4D97-AF65-F5344CB8AC3E}">
        <p14:creationId xmlns:p14="http://schemas.microsoft.com/office/powerpoint/2010/main" val="2903588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Another easy way to be involved in a preparedness movement that has spread across the country</a:t>
            </a:r>
          </a:p>
          <a:p>
            <a:pPr marL="0" indent="0">
              <a:buFont typeface="Arial" panose="020B0604020202020204" pitchFamily="34" charset="0"/>
              <a:buNone/>
            </a:pPr>
            <a:r>
              <a:rPr lang="en-US" baseline="0" dirty="0" smtClean="0"/>
              <a:t>- - - - - - - - - - - - - - - - - - - - - - - - - - - - - - - - - - - - - - - - - - - - - - - - - - - - - - - - - - - - - - - - -   </a:t>
            </a:r>
          </a:p>
          <a:p>
            <a:pPr marL="171450" indent="-171450">
              <a:buFont typeface="Arial" panose="020B0604020202020204" pitchFamily="34" charset="0"/>
              <a:buChar char="•"/>
            </a:pPr>
            <a:r>
              <a:rPr lang="en-US" dirty="0" smtClean="0"/>
              <a:t>The</a:t>
            </a:r>
            <a:r>
              <a:rPr lang="en-US" baseline="0" dirty="0" smtClean="0"/>
              <a:t>re has been s</a:t>
            </a:r>
            <a:r>
              <a:rPr lang="en-US" dirty="0" smtClean="0"/>
              <a:t>ignificant success in increasing public</a:t>
            </a:r>
            <a:r>
              <a:rPr lang="en-US" baseline="0" dirty="0" smtClean="0"/>
              <a:t> awareness</a:t>
            </a:r>
            <a:r>
              <a:rPr lang="en-US" dirty="0" smtClean="0"/>
              <a:t> to prepare for disasters and emergencies.  Yet there</a:t>
            </a:r>
            <a:r>
              <a:rPr lang="en-US" baseline="0" dirty="0" smtClean="0"/>
              <a:t> has been no corresponding increase in the percentage of the public who actually implement and practice those preparedness measures.</a:t>
            </a:r>
          </a:p>
          <a:p>
            <a:pPr marL="171450" indent="-171450">
              <a:buFont typeface="Arial" panose="020B0604020202020204" pitchFamily="34" charset="0"/>
              <a:buChar char="•"/>
            </a:pPr>
            <a:r>
              <a:rPr lang="en-US" dirty="0">
                <a:solidFill>
                  <a:schemeClr val="accent1">
                    <a:lumMod val="75000"/>
                  </a:schemeClr>
                </a:solidFill>
              </a:rPr>
              <a:t>Working in conjunction with the American Red Cross, The Department of Education, and other national experts FEMA has developed America’s PrepareAthon! to be a national, community-based campaign intended to move the public beyond awareness to taking action to prepare</a:t>
            </a:r>
            <a:r>
              <a:rPr lang="en-US" dirty="0" smtClean="0">
                <a:solidFill>
                  <a:schemeClr val="accent1">
                    <a:lumMod val="75000"/>
                  </a:schemeClr>
                </a:solidFill>
              </a:rPr>
              <a:t>.</a:t>
            </a:r>
            <a:endParaRPr lang="en-US" dirty="0">
              <a:solidFill>
                <a:schemeClr val="accent1">
                  <a:lumMod val="75000"/>
                </a:schemeClr>
              </a:solidFill>
            </a:endParaRPr>
          </a:p>
          <a:p>
            <a:pPr marL="171450" indent="-171450">
              <a:buFont typeface="Arial" panose="020B0604020202020204" pitchFamily="34" charset="0"/>
              <a:buChar char="•"/>
            </a:pPr>
            <a:r>
              <a:rPr lang="en-US" dirty="0" smtClean="0">
                <a:solidFill>
                  <a:schemeClr val="accent1">
                    <a:lumMod val="75000"/>
                  </a:schemeClr>
                </a:solidFill>
              </a:rPr>
              <a:t>This </a:t>
            </a:r>
            <a:r>
              <a:rPr lang="en-US" dirty="0">
                <a:solidFill>
                  <a:schemeClr val="accent1">
                    <a:lumMod val="75000"/>
                  </a:schemeClr>
                </a:solidFill>
              </a:rPr>
              <a:t>campaign focuses on hazard-specific drills, group discussions, and exercises as actions that can be taken at the individual, organizational or community level.  The key is moving beyond awareness of what to do about preparing to actually doing something about it</a:t>
            </a:r>
            <a:r>
              <a:rPr lang="en-US" dirty="0" smtClean="0">
                <a:solidFill>
                  <a:schemeClr val="accent1">
                    <a:lumMod val="75000"/>
                  </a:schemeClr>
                </a:solidFill>
              </a:rPr>
              <a:t>.</a:t>
            </a:r>
            <a:endParaRPr lang="en-US" dirty="0">
              <a:solidFill>
                <a:schemeClr val="accent1">
                  <a:lumMod val="75000"/>
                </a:schemeClr>
              </a:solidFill>
            </a:endParaRPr>
          </a:p>
          <a:p>
            <a:pPr marL="171450" indent="-171450">
              <a:buFont typeface="Arial" panose="020B0604020202020204" pitchFamily="34" charset="0"/>
              <a:buChar char="•"/>
            </a:pPr>
            <a:r>
              <a:rPr lang="en-US" dirty="0">
                <a:solidFill>
                  <a:schemeClr val="accent1">
                    <a:lumMod val="75000"/>
                  </a:schemeClr>
                </a:solidFill>
              </a:rPr>
              <a:t>To promote preparedness action events year-round, the campaign runs semi-annual cycles; January through June is the “spring” cycle and July through December is the “fall” cycle. National PrepareAthon! Days on March 30 and September 30 serve as flexible anchors for the spring and fall </a:t>
            </a:r>
            <a:r>
              <a:rPr lang="en-US" dirty="0" smtClean="0">
                <a:solidFill>
                  <a:schemeClr val="accent1">
                    <a:lumMod val="75000"/>
                  </a:schemeClr>
                </a:solidFill>
              </a:rPr>
              <a:t>cycles.</a:t>
            </a:r>
            <a:r>
              <a:rPr lang="en-US" baseline="0" dirty="0" smtClean="0">
                <a:solidFill>
                  <a:schemeClr val="accent1">
                    <a:lumMod val="75000"/>
                  </a:schemeClr>
                </a:solidFill>
              </a:rPr>
              <a:t> </a:t>
            </a:r>
            <a:r>
              <a:rPr lang="en-US" dirty="0" smtClean="0">
                <a:solidFill>
                  <a:schemeClr val="accent1">
                    <a:lumMod val="75000"/>
                  </a:schemeClr>
                </a:solidFill>
              </a:rPr>
              <a:t>Events </a:t>
            </a:r>
            <a:r>
              <a:rPr lang="en-US" dirty="0">
                <a:solidFill>
                  <a:schemeClr val="accent1">
                    <a:lumMod val="75000"/>
                  </a:schemeClr>
                </a:solidFill>
              </a:rPr>
              <a:t>can occur at anytime throughout the year, however, and still count as participation in </a:t>
            </a:r>
            <a:r>
              <a:rPr lang="en-US" dirty="0" err="1">
                <a:solidFill>
                  <a:schemeClr val="accent1">
                    <a:lumMod val="75000"/>
                  </a:schemeClr>
                </a:solidFill>
              </a:rPr>
              <a:t>PrepareAthon</a:t>
            </a:r>
            <a:r>
              <a:rPr lang="en-US" dirty="0" smtClean="0">
                <a:solidFill>
                  <a:schemeClr val="accent1">
                    <a:lumMod val="75000"/>
                  </a:schemeClr>
                </a:solidFill>
              </a:rPr>
              <a:t>!</a:t>
            </a:r>
            <a:endParaRPr lang="en-US" dirty="0">
              <a:solidFill>
                <a:schemeClr val="accent1">
                  <a:lumMod val="75000"/>
                </a:schemeClr>
              </a:solidFill>
            </a:endParaRPr>
          </a:p>
          <a:p>
            <a:pPr marL="171450" indent="-171450">
              <a:buFont typeface="Arial" panose="020B0604020202020204" pitchFamily="34" charset="0"/>
              <a:buChar char="•"/>
            </a:pPr>
            <a:r>
              <a:rPr lang="en-US" dirty="0">
                <a:solidFill>
                  <a:schemeClr val="accent1">
                    <a:lumMod val="75000"/>
                  </a:schemeClr>
                </a:solidFill>
              </a:rPr>
              <a:t>Free “how-to” resources and tools for six different hazards and a range of different communities are available at www.Ready.gov/Prepare</a:t>
            </a:r>
          </a:p>
          <a:p>
            <a:pPr>
              <a:buFont typeface="Wingdings" panose="05000000000000000000" pitchFamily="2" charset="2"/>
              <a:buNone/>
            </a:pPr>
            <a:endParaRPr lang="en-US" dirty="0">
              <a:solidFill>
                <a:schemeClr val="accent1">
                  <a:lumMod val="75000"/>
                </a:schemeClr>
              </a:solidFill>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A621F6B-9191-49D2-A9E1-554854AC8ECD}" type="slidenum">
              <a:rPr lang="en-US" smtClean="0"/>
              <a:t>9</a:t>
            </a:fld>
            <a:endParaRPr lang="en-US"/>
          </a:p>
        </p:txBody>
      </p:sp>
    </p:spTree>
    <p:extLst>
      <p:ext uri="{BB962C8B-B14F-4D97-AF65-F5344CB8AC3E}">
        <p14:creationId xmlns:p14="http://schemas.microsoft.com/office/powerpoint/2010/main" val="3747798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7240A7-D494-433D-8963-12434BC6DFC8}"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D8AED-0352-4C9B-9829-8F20E9B88201}" type="slidenum">
              <a:rPr lang="en-US" smtClean="0"/>
              <a:t>‹#›</a:t>
            </a:fld>
            <a:endParaRPr lang="en-US"/>
          </a:p>
        </p:txBody>
      </p:sp>
    </p:spTree>
    <p:extLst>
      <p:ext uri="{BB962C8B-B14F-4D97-AF65-F5344CB8AC3E}">
        <p14:creationId xmlns:p14="http://schemas.microsoft.com/office/powerpoint/2010/main" val="1799233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240A7-D494-433D-8963-12434BC6DFC8}"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D8AED-0352-4C9B-9829-8F20E9B88201}" type="slidenum">
              <a:rPr lang="en-US" smtClean="0"/>
              <a:t>‹#›</a:t>
            </a:fld>
            <a:endParaRPr lang="en-US"/>
          </a:p>
        </p:txBody>
      </p:sp>
    </p:spTree>
    <p:extLst>
      <p:ext uri="{BB962C8B-B14F-4D97-AF65-F5344CB8AC3E}">
        <p14:creationId xmlns:p14="http://schemas.microsoft.com/office/powerpoint/2010/main" val="181621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240A7-D494-433D-8963-12434BC6DFC8}"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D8AED-0352-4C9B-9829-8F20E9B88201}" type="slidenum">
              <a:rPr lang="en-US" smtClean="0"/>
              <a:t>‹#›</a:t>
            </a:fld>
            <a:endParaRPr lang="en-US"/>
          </a:p>
        </p:txBody>
      </p:sp>
    </p:spTree>
    <p:extLst>
      <p:ext uri="{BB962C8B-B14F-4D97-AF65-F5344CB8AC3E}">
        <p14:creationId xmlns:p14="http://schemas.microsoft.com/office/powerpoint/2010/main" val="120772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240A7-D494-433D-8963-12434BC6DFC8}"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D8AED-0352-4C9B-9829-8F20E9B88201}" type="slidenum">
              <a:rPr lang="en-US" smtClean="0"/>
              <a:t>‹#›</a:t>
            </a:fld>
            <a:endParaRPr lang="en-US"/>
          </a:p>
        </p:txBody>
      </p:sp>
    </p:spTree>
    <p:extLst>
      <p:ext uri="{BB962C8B-B14F-4D97-AF65-F5344CB8AC3E}">
        <p14:creationId xmlns:p14="http://schemas.microsoft.com/office/powerpoint/2010/main" val="4209831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7240A7-D494-433D-8963-12434BC6DFC8}"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D8AED-0352-4C9B-9829-8F20E9B88201}" type="slidenum">
              <a:rPr lang="en-US" smtClean="0"/>
              <a:t>‹#›</a:t>
            </a:fld>
            <a:endParaRPr lang="en-US"/>
          </a:p>
        </p:txBody>
      </p:sp>
    </p:spTree>
    <p:extLst>
      <p:ext uri="{BB962C8B-B14F-4D97-AF65-F5344CB8AC3E}">
        <p14:creationId xmlns:p14="http://schemas.microsoft.com/office/powerpoint/2010/main" val="147179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7240A7-D494-433D-8963-12434BC6DFC8}" type="datetimeFigureOut">
              <a:rPr lang="en-US" smtClean="0"/>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D8AED-0352-4C9B-9829-8F20E9B88201}" type="slidenum">
              <a:rPr lang="en-US" smtClean="0"/>
              <a:t>‹#›</a:t>
            </a:fld>
            <a:endParaRPr lang="en-US"/>
          </a:p>
        </p:txBody>
      </p:sp>
    </p:spTree>
    <p:extLst>
      <p:ext uri="{BB962C8B-B14F-4D97-AF65-F5344CB8AC3E}">
        <p14:creationId xmlns:p14="http://schemas.microsoft.com/office/powerpoint/2010/main" val="357859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7240A7-D494-433D-8963-12434BC6DFC8}" type="datetimeFigureOut">
              <a:rPr lang="en-US" smtClean="0"/>
              <a:t>3/6/2015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2D8AED-0352-4C9B-9829-8F20E9B88201}" type="slidenum">
              <a:rPr lang="en-US" smtClean="0"/>
              <a:t>‹#›</a:t>
            </a:fld>
            <a:endParaRPr lang="en-US"/>
          </a:p>
        </p:txBody>
      </p:sp>
    </p:spTree>
    <p:extLst>
      <p:ext uri="{BB962C8B-B14F-4D97-AF65-F5344CB8AC3E}">
        <p14:creationId xmlns:p14="http://schemas.microsoft.com/office/powerpoint/2010/main" val="306510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7240A7-D494-433D-8963-12434BC6DFC8}" type="datetimeFigureOut">
              <a:rPr lang="en-US" smtClean="0"/>
              <a:t>3/6/2015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2D8AED-0352-4C9B-9829-8F20E9B88201}" type="slidenum">
              <a:rPr lang="en-US" smtClean="0"/>
              <a:t>‹#›</a:t>
            </a:fld>
            <a:endParaRPr lang="en-US"/>
          </a:p>
        </p:txBody>
      </p:sp>
    </p:spTree>
    <p:extLst>
      <p:ext uri="{BB962C8B-B14F-4D97-AF65-F5344CB8AC3E}">
        <p14:creationId xmlns:p14="http://schemas.microsoft.com/office/powerpoint/2010/main" val="1003235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240A7-D494-433D-8963-12434BC6DFC8}" type="datetimeFigureOut">
              <a:rPr lang="en-US" smtClean="0"/>
              <a:t>3/6/2015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2D8AED-0352-4C9B-9829-8F20E9B88201}" type="slidenum">
              <a:rPr lang="en-US" smtClean="0"/>
              <a:t>‹#›</a:t>
            </a:fld>
            <a:endParaRPr lang="en-US"/>
          </a:p>
        </p:txBody>
      </p:sp>
    </p:spTree>
    <p:extLst>
      <p:ext uri="{BB962C8B-B14F-4D97-AF65-F5344CB8AC3E}">
        <p14:creationId xmlns:p14="http://schemas.microsoft.com/office/powerpoint/2010/main" val="4125288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240A7-D494-433D-8963-12434BC6DFC8}" type="datetimeFigureOut">
              <a:rPr lang="en-US" smtClean="0"/>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D8AED-0352-4C9B-9829-8F20E9B88201}" type="slidenum">
              <a:rPr lang="en-US" smtClean="0"/>
              <a:t>‹#›</a:t>
            </a:fld>
            <a:endParaRPr lang="en-US"/>
          </a:p>
        </p:txBody>
      </p:sp>
    </p:spTree>
    <p:extLst>
      <p:ext uri="{BB962C8B-B14F-4D97-AF65-F5344CB8AC3E}">
        <p14:creationId xmlns:p14="http://schemas.microsoft.com/office/powerpoint/2010/main" val="291548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240A7-D494-433D-8963-12434BC6DFC8}" type="datetimeFigureOut">
              <a:rPr lang="en-US" smtClean="0"/>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D8AED-0352-4C9B-9829-8F20E9B88201}" type="slidenum">
              <a:rPr lang="en-US" smtClean="0"/>
              <a:t>‹#›</a:t>
            </a:fld>
            <a:endParaRPr lang="en-US"/>
          </a:p>
        </p:txBody>
      </p:sp>
    </p:spTree>
    <p:extLst>
      <p:ext uri="{BB962C8B-B14F-4D97-AF65-F5344CB8AC3E}">
        <p14:creationId xmlns:p14="http://schemas.microsoft.com/office/powerpoint/2010/main" val="811634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240A7-D494-433D-8963-12434BC6DFC8}" type="datetimeFigureOut">
              <a:rPr lang="en-US" smtClean="0"/>
              <a:t>3/6/2015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D8AED-0352-4C9B-9829-8F20E9B88201}" type="slidenum">
              <a:rPr lang="en-US" smtClean="0"/>
              <a:t>‹#›</a:t>
            </a:fld>
            <a:endParaRPr lang="en-US"/>
          </a:p>
        </p:txBody>
      </p:sp>
    </p:spTree>
    <p:extLst>
      <p:ext uri="{BB962C8B-B14F-4D97-AF65-F5344CB8AC3E}">
        <p14:creationId xmlns:p14="http://schemas.microsoft.com/office/powerpoint/2010/main" val="878366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Intermediate Disaster Preparedness and Response</a:t>
            </a:r>
            <a:br>
              <a:rPr lang="en-US" dirty="0" smtClean="0"/>
            </a:br>
            <a:endParaRPr lang="en-US" dirty="0"/>
          </a:p>
        </p:txBody>
      </p:sp>
      <p:sp>
        <p:nvSpPr>
          <p:cNvPr id="3" name="Subtitle 2"/>
          <p:cNvSpPr>
            <a:spLocks noGrp="1"/>
          </p:cNvSpPr>
          <p:nvPr>
            <p:ph type="subTitle" idx="1"/>
          </p:nvPr>
        </p:nvSpPr>
        <p:spPr/>
        <p:txBody>
          <a:bodyPr/>
          <a:lstStyle/>
          <a:p>
            <a:r>
              <a:rPr lang="en-US" dirty="0" smtClean="0">
                <a:solidFill>
                  <a:schemeClr val="tx1"/>
                </a:solidFill>
              </a:rPr>
              <a:t>Ready to protect yourself, your family, and your community in a moments notice</a:t>
            </a:r>
            <a:endParaRPr lang="en-US" dirty="0">
              <a:solidFill>
                <a:schemeClr val="tx1"/>
              </a:solidFill>
            </a:endParaRPr>
          </a:p>
        </p:txBody>
      </p:sp>
    </p:spTree>
    <p:extLst>
      <p:ext uri="{BB962C8B-B14F-4D97-AF65-F5344CB8AC3E}">
        <p14:creationId xmlns:p14="http://schemas.microsoft.com/office/powerpoint/2010/main" val="1803838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Response</a:t>
            </a:r>
            <a:endParaRPr lang="en-US" dirty="0"/>
          </a:p>
        </p:txBody>
      </p:sp>
      <p:sp>
        <p:nvSpPr>
          <p:cNvPr id="4" name="Content Placeholder 3"/>
          <p:cNvSpPr>
            <a:spLocks noGrp="1"/>
          </p:cNvSpPr>
          <p:nvPr>
            <p:ph sz="half" idx="2"/>
          </p:nvPr>
        </p:nvSpPr>
        <p:spPr>
          <a:xfrm>
            <a:off x="457200" y="1447800"/>
            <a:ext cx="4038600" cy="4525963"/>
          </a:xfrm>
        </p:spPr>
        <p:txBody>
          <a:bodyPr>
            <a:normAutofit fontScale="92500"/>
          </a:bodyPr>
          <a:lstStyle/>
          <a:p>
            <a:r>
              <a:rPr lang="en-US" dirty="0" smtClean="0"/>
              <a:t>Responding to disaster (immediate response)</a:t>
            </a:r>
          </a:p>
          <a:p>
            <a:pPr lvl="1"/>
            <a:r>
              <a:rPr lang="en-US" dirty="0" smtClean="0"/>
              <a:t>Chaos</a:t>
            </a:r>
          </a:p>
          <a:p>
            <a:pPr lvl="1"/>
            <a:r>
              <a:rPr lang="en-US" dirty="0" smtClean="0"/>
              <a:t>Emotional</a:t>
            </a:r>
          </a:p>
          <a:p>
            <a:pPr lvl="1"/>
            <a:r>
              <a:rPr lang="en-US" dirty="0" smtClean="0"/>
              <a:t>Possible injuries/fatalities</a:t>
            </a:r>
          </a:p>
          <a:p>
            <a:r>
              <a:rPr lang="en-US" dirty="0" smtClean="0"/>
              <a:t>People involved (local and community)</a:t>
            </a:r>
          </a:p>
          <a:p>
            <a:pPr lvl="1"/>
            <a:r>
              <a:rPr lang="en-US" dirty="0" smtClean="0"/>
              <a:t>First Responders</a:t>
            </a:r>
          </a:p>
          <a:p>
            <a:pPr lvl="1"/>
            <a:r>
              <a:rPr lang="en-US" dirty="0" smtClean="0"/>
              <a:t>CERT Teams</a:t>
            </a:r>
          </a:p>
          <a:p>
            <a:pPr lvl="1"/>
            <a:r>
              <a:rPr lang="en-US" dirty="0" smtClean="0"/>
              <a:t>Community Members &amp; Volunteer Agencies</a:t>
            </a:r>
          </a:p>
          <a:p>
            <a:pPr lvl="1"/>
            <a:endParaRPr lang="en-US" dirty="0" smtClean="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343400" y="1371600"/>
            <a:ext cx="2507441" cy="188515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3124200"/>
            <a:ext cx="2612286" cy="149771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4842934"/>
            <a:ext cx="2362200" cy="1539648"/>
          </a:xfrm>
          <a:prstGeom prst="rect">
            <a:avLst/>
          </a:prstGeom>
        </p:spPr>
      </p:pic>
    </p:spTree>
    <p:extLst>
      <p:ext uri="{BB962C8B-B14F-4D97-AF65-F5344CB8AC3E}">
        <p14:creationId xmlns:p14="http://schemas.microsoft.com/office/powerpoint/2010/main" val="2685025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F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Community Response</a:t>
            </a:r>
            <a:endParaRPr lang="en-US" dirty="0">
              <a:solidFill>
                <a:schemeClr val="bg1"/>
              </a:solidFill>
            </a:endParaRPr>
          </a:p>
        </p:txBody>
      </p:sp>
      <p:sp>
        <p:nvSpPr>
          <p:cNvPr id="3" name="Content Placeholder 2"/>
          <p:cNvSpPr>
            <a:spLocks noGrp="1"/>
          </p:cNvSpPr>
          <p:nvPr>
            <p:ph idx="1"/>
          </p:nvPr>
        </p:nvSpPr>
        <p:spPr>
          <a:xfrm>
            <a:off x="4648200" y="1600200"/>
            <a:ext cx="4038600" cy="4525963"/>
          </a:xfrm>
        </p:spPr>
        <p:txBody>
          <a:bodyPr>
            <a:normAutofit fontScale="92500" lnSpcReduction="20000"/>
          </a:bodyPr>
          <a:lstStyle/>
          <a:p>
            <a:r>
              <a:rPr lang="en-US" dirty="0" smtClean="0">
                <a:solidFill>
                  <a:schemeClr val="bg1"/>
                </a:solidFill>
              </a:rPr>
              <a:t>Responding to disaster (delayed response)</a:t>
            </a:r>
          </a:p>
          <a:p>
            <a:pPr lvl="1"/>
            <a:r>
              <a:rPr lang="en-US" dirty="0" smtClean="0">
                <a:solidFill>
                  <a:schemeClr val="bg1"/>
                </a:solidFill>
              </a:rPr>
              <a:t>Feelings of helplessness</a:t>
            </a:r>
          </a:p>
          <a:p>
            <a:pPr lvl="1"/>
            <a:r>
              <a:rPr lang="en-US" dirty="0" smtClean="0">
                <a:solidFill>
                  <a:schemeClr val="bg1"/>
                </a:solidFill>
              </a:rPr>
              <a:t>Long term damage to community structure</a:t>
            </a:r>
          </a:p>
          <a:p>
            <a:r>
              <a:rPr lang="en-US" dirty="0" smtClean="0">
                <a:solidFill>
                  <a:schemeClr val="bg1"/>
                </a:solidFill>
              </a:rPr>
              <a:t>People involved</a:t>
            </a:r>
          </a:p>
          <a:p>
            <a:pPr lvl="1"/>
            <a:r>
              <a:rPr lang="en-US" dirty="0" smtClean="0">
                <a:solidFill>
                  <a:schemeClr val="bg1"/>
                </a:solidFill>
              </a:rPr>
              <a:t>Community members still engaged</a:t>
            </a:r>
          </a:p>
          <a:p>
            <a:pPr lvl="1"/>
            <a:r>
              <a:rPr lang="en-US" dirty="0" smtClean="0">
                <a:solidFill>
                  <a:schemeClr val="bg1"/>
                </a:solidFill>
              </a:rPr>
              <a:t>Emergency management agencies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447800"/>
            <a:ext cx="1752600" cy="1752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3809999"/>
            <a:ext cx="1828801" cy="1828801"/>
          </a:xfrm>
          <a:prstGeom prst="rect">
            <a:avLst/>
          </a:prstGeom>
        </p:spPr>
      </p:pic>
    </p:spTree>
    <p:extLst>
      <p:ext uri="{BB962C8B-B14F-4D97-AF65-F5344CB8AC3E}">
        <p14:creationId xmlns:p14="http://schemas.microsoft.com/office/powerpoint/2010/main" val="148616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alpha val="6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you get involved in response?</a:t>
            </a:r>
            <a:endParaRPr lang="en-US" dirty="0"/>
          </a:p>
        </p:txBody>
      </p:sp>
      <p:sp>
        <p:nvSpPr>
          <p:cNvPr id="3" name="Content Placeholder 2"/>
          <p:cNvSpPr>
            <a:spLocks noGrp="1"/>
          </p:cNvSpPr>
          <p:nvPr>
            <p:ph idx="1"/>
          </p:nvPr>
        </p:nvSpPr>
        <p:spPr/>
        <p:txBody>
          <a:bodyPr>
            <a:normAutofit/>
          </a:bodyPr>
          <a:lstStyle/>
          <a:p>
            <a:r>
              <a:rPr lang="en-US" dirty="0" smtClean="0"/>
              <a:t>Be certified</a:t>
            </a:r>
          </a:p>
          <a:p>
            <a:pPr lvl="1"/>
            <a:r>
              <a:rPr lang="en-US" dirty="0" smtClean="0"/>
              <a:t>First Aid</a:t>
            </a:r>
          </a:p>
          <a:p>
            <a:pPr lvl="1"/>
            <a:r>
              <a:rPr lang="en-US" dirty="0" smtClean="0"/>
              <a:t>Volunteer Fire-Fighting</a:t>
            </a:r>
          </a:p>
          <a:p>
            <a:pPr lvl="1"/>
            <a:r>
              <a:rPr lang="en-US" dirty="0" smtClean="0"/>
              <a:t>CPR/AED</a:t>
            </a:r>
          </a:p>
          <a:p>
            <a:r>
              <a:rPr lang="en-US" dirty="0" smtClean="0"/>
              <a:t>Be Involved</a:t>
            </a:r>
          </a:p>
          <a:p>
            <a:pPr lvl="1"/>
            <a:r>
              <a:rPr lang="en-US" dirty="0" smtClean="0"/>
              <a:t>CERT Qualified</a:t>
            </a:r>
          </a:p>
          <a:p>
            <a:pPr lvl="1"/>
            <a:r>
              <a:rPr lang="en-US" dirty="0" smtClean="0"/>
              <a:t>Volunteer with Red Cross, All Hands, other local groups</a:t>
            </a:r>
          </a:p>
          <a:p>
            <a:pPr lvl="1"/>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209800"/>
            <a:ext cx="2571750" cy="1371600"/>
          </a:xfrm>
          <a:prstGeom prst="rect">
            <a:avLst/>
          </a:prstGeom>
        </p:spPr>
      </p:pic>
    </p:spTree>
    <p:extLst>
      <p:ext uri="{BB962C8B-B14F-4D97-AF65-F5344CB8AC3E}">
        <p14:creationId xmlns:p14="http://schemas.microsoft.com/office/powerpoint/2010/main" val="320758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alpha val="5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get started…</a:t>
            </a:r>
            <a:endParaRPr lang="en-US" dirty="0"/>
          </a:p>
        </p:txBody>
      </p:sp>
      <p:sp>
        <p:nvSpPr>
          <p:cNvPr id="3" name="Content Placeholder 2"/>
          <p:cNvSpPr>
            <a:spLocks noGrp="1"/>
          </p:cNvSpPr>
          <p:nvPr>
            <p:ph idx="1"/>
          </p:nvPr>
        </p:nvSpPr>
        <p:spPr/>
        <p:txBody>
          <a:bodyPr/>
          <a:lstStyle/>
          <a:p>
            <a:r>
              <a:rPr lang="en-US" dirty="0" smtClean="0"/>
              <a:t>A </a:t>
            </a:r>
            <a:r>
              <a:rPr lang="en-US" dirty="0"/>
              <a:t>few housekeeping items, please remember to fill out your ICAP member training certification form at the end of this training. Also, if you haven't "liked" or followed Iowa Campus Compact on Facebook or Twitter we encourage you to do that soon. We send out informational articles and retweet stories from our members like you</a:t>
            </a:r>
            <a:r>
              <a:rPr lang="en-US" dirty="0" smtClean="0"/>
              <a:t>!</a:t>
            </a:r>
            <a:endParaRPr lang="en-US" dirty="0"/>
          </a:p>
        </p:txBody>
      </p:sp>
    </p:spTree>
    <p:extLst>
      <p:ext uri="{BB962C8B-B14F-4D97-AF65-F5344CB8AC3E}">
        <p14:creationId xmlns:p14="http://schemas.microsoft.com/office/powerpoint/2010/main" val="890928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Outline</a:t>
            </a:r>
            <a:endParaRPr lang="en-US" dirty="0"/>
          </a:p>
        </p:txBody>
      </p:sp>
      <p:sp>
        <p:nvSpPr>
          <p:cNvPr id="3" name="Content Placeholder 2"/>
          <p:cNvSpPr>
            <a:spLocks noGrp="1"/>
          </p:cNvSpPr>
          <p:nvPr>
            <p:ph idx="1"/>
          </p:nvPr>
        </p:nvSpPr>
        <p:spPr/>
        <p:txBody>
          <a:bodyPr/>
          <a:lstStyle/>
          <a:p>
            <a:r>
              <a:rPr lang="en-US" dirty="0" smtClean="0"/>
              <a:t>Disaster Timeline</a:t>
            </a:r>
          </a:p>
          <a:p>
            <a:r>
              <a:rPr lang="en-US" dirty="0" smtClean="0"/>
              <a:t>What would you do and are you ready?</a:t>
            </a:r>
          </a:p>
          <a:p>
            <a:r>
              <a:rPr lang="en-US" dirty="0" smtClean="0"/>
              <a:t>Personal and Family Preparedness and Response</a:t>
            </a:r>
          </a:p>
          <a:p>
            <a:r>
              <a:rPr lang="en-US" dirty="0" smtClean="0"/>
              <a:t>Community Preparedness and Response</a:t>
            </a:r>
          </a:p>
          <a:p>
            <a:r>
              <a:rPr lang="en-US" dirty="0" smtClean="0"/>
              <a:t>How can you get involved?</a:t>
            </a:r>
            <a:endParaRPr lang="en-US" dirty="0"/>
          </a:p>
        </p:txBody>
      </p:sp>
    </p:spTree>
    <p:extLst>
      <p:ext uri="{BB962C8B-B14F-4D97-AF65-F5344CB8AC3E}">
        <p14:creationId xmlns:p14="http://schemas.microsoft.com/office/powerpoint/2010/main" val="3893026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Timeline</a:t>
            </a:r>
            <a:endParaRPr lang="en-US" dirty="0"/>
          </a:p>
        </p:txBody>
      </p:sp>
      <p:sp>
        <p:nvSpPr>
          <p:cNvPr id="3" name="Content Placeholder 2"/>
          <p:cNvSpPr>
            <a:spLocks noGrp="1"/>
          </p:cNvSpPr>
          <p:nvPr>
            <p:ph idx="1"/>
          </p:nvPr>
        </p:nvSpPr>
        <p:spPr>
          <a:xfrm>
            <a:off x="457200" y="1600200"/>
            <a:ext cx="3505200" cy="4525963"/>
          </a:xfrm>
        </p:spPr>
        <p:txBody>
          <a:bodyPr/>
          <a:lstStyle/>
          <a:p>
            <a:r>
              <a:rPr lang="en-US" dirty="0" smtClean="0"/>
              <a:t>Best time to be ready for a disaster is before it happens</a:t>
            </a:r>
          </a:p>
        </p:txBody>
      </p:sp>
      <p:pic>
        <p:nvPicPr>
          <p:cNvPr id="4" name="Picture 3" descr="http://www.habitat.org.nz/International/Disaster%20Response.jpg"/>
          <p:cNvPicPr>
            <a:picLocks noChangeAspect="1" noChangeArrowheads="1"/>
          </p:cNvPicPr>
          <p:nvPr/>
        </p:nvPicPr>
        <p:blipFill>
          <a:blip r:embed="rId3" cstate="print"/>
          <a:srcRect/>
          <a:stretch>
            <a:fillRect/>
          </a:stretch>
        </p:blipFill>
        <p:spPr bwMode="auto">
          <a:xfrm>
            <a:off x="4495800" y="1828800"/>
            <a:ext cx="3810000" cy="3130596"/>
          </a:xfrm>
          <a:prstGeom prst="rect">
            <a:avLst/>
          </a:prstGeom>
          <a:noFill/>
        </p:spPr>
      </p:pic>
    </p:spTree>
    <p:extLst>
      <p:ext uri="{BB962C8B-B14F-4D97-AF65-F5344CB8AC3E}">
        <p14:creationId xmlns:p14="http://schemas.microsoft.com/office/powerpoint/2010/main" val="1331776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rPr>
              <a:t>Scenario </a:t>
            </a:r>
            <a:endParaRPr lang="en-US" dirty="0">
              <a:solidFill>
                <a:schemeClr val="bg1"/>
              </a:solidFill>
            </a:endParaRPr>
          </a:p>
        </p:txBody>
      </p:sp>
      <p:sp>
        <p:nvSpPr>
          <p:cNvPr id="3" name="Content Placeholder 2"/>
          <p:cNvSpPr>
            <a:spLocks noGrp="1"/>
          </p:cNvSpPr>
          <p:nvPr>
            <p:ph sz="half" idx="1"/>
          </p:nvPr>
        </p:nvSpPr>
        <p:spPr/>
        <p:txBody>
          <a:bodyPr/>
          <a:lstStyle/>
          <a:p>
            <a:r>
              <a:rPr lang="en-US" dirty="0" smtClean="0">
                <a:solidFill>
                  <a:schemeClr val="bg1"/>
                </a:solidFill>
              </a:rPr>
              <a:t>Tornado Warning is issued and headed your way</a:t>
            </a:r>
          </a:p>
          <a:p>
            <a:pPr lvl="1"/>
            <a:r>
              <a:rPr lang="en-US" dirty="0" smtClean="0">
                <a:solidFill>
                  <a:schemeClr val="bg1"/>
                </a:solidFill>
              </a:rPr>
              <a:t>Do you have a plan…      a kit</a:t>
            </a:r>
          </a:p>
          <a:p>
            <a:pPr lvl="2"/>
            <a:r>
              <a:rPr lang="en-US" dirty="0" smtClean="0">
                <a:solidFill>
                  <a:schemeClr val="bg1"/>
                </a:solidFill>
              </a:rPr>
              <a:t>Supplies</a:t>
            </a:r>
          </a:p>
          <a:p>
            <a:pPr lvl="2"/>
            <a:r>
              <a:rPr lang="en-US" dirty="0" smtClean="0">
                <a:solidFill>
                  <a:schemeClr val="bg1"/>
                </a:solidFill>
              </a:rPr>
              <a:t>Emergency numbers</a:t>
            </a:r>
          </a:p>
          <a:p>
            <a:pPr lvl="2"/>
            <a:r>
              <a:rPr lang="en-US" dirty="0" smtClean="0">
                <a:solidFill>
                  <a:schemeClr val="bg1"/>
                </a:solidFill>
              </a:rPr>
              <a:t>Meeting place</a:t>
            </a:r>
          </a:p>
          <a:p>
            <a:pPr lvl="2"/>
            <a:r>
              <a:rPr lang="en-US" dirty="0" smtClean="0">
                <a:solidFill>
                  <a:schemeClr val="bg1"/>
                </a:solidFill>
              </a:rPr>
              <a:t>Etc.</a:t>
            </a:r>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271583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F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Personal/Family Preparedness</a:t>
            </a:r>
            <a:endParaRPr lang="en-US" dirty="0">
              <a:solidFill>
                <a:schemeClr val="bg1"/>
              </a:solidFill>
            </a:endParaRPr>
          </a:p>
        </p:txBody>
      </p:sp>
      <p:sp>
        <p:nvSpPr>
          <p:cNvPr id="3" name="Content Placeholder 2"/>
          <p:cNvSpPr>
            <a:spLocks noGrp="1"/>
          </p:cNvSpPr>
          <p:nvPr>
            <p:ph sz="half" idx="1"/>
          </p:nvPr>
        </p:nvSpPr>
        <p:spPr>
          <a:xfrm>
            <a:off x="4876800" y="1600200"/>
            <a:ext cx="4038600" cy="4525963"/>
          </a:xfrm>
        </p:spPr>
        <p:txBody>
          <a:bodyPr>
            <a:normAutofit/>
          </a:bodyPr>
          <a:lstStyle/>
          <a:p>
            <a:r>
              <a:rPr lang="en-US" dirty="0" smtClean="0">
                <a:solidFill>
                  <a:schemeClr val="bg1"/>
                </a:solidFill>
              </a:rPr>
              <a:t>Plan for personal response</a:t>
            </a:r>
          </a:p>
          <a:p>
            <a:pPr lvl="1"/>
            <a:r>
              <a:rPr lang="en-US" dirty="0" smtClean="0">
                <a:solidFill>
                  <a:schemeClr val="bg1"/>
                </a:solidFill>
              </a:rPr>
              <a:t>Shelter</a:t>
            </a:r>
          </a:p>
          <a:p>
            <a:pPr lvl="1"/>
            <a:r>
              <a:rPr lang="en-US" dirty="0" smtClean="0">
                <a:solidFill>
                  <a:schemeClr val="bg1"/>
                </a:solidFill>
              </a:rPr>
              <a:t>Meeting place</a:t>
            </a:r>
          </a:p>
          <a:p>
            <a:pPr lvl="2"/>
            <a:r>
              <a:rPr lang="en-US" dirty="0" smtClean="0">
                <a:solidFill>
                  <a:schemeClr val="bg1"/>
                </a:solidFill>
              </a:rPr>
              <a:t>Outside the home </a:t>
            </a:r>
          </a:p>
          <a:p>
            <a:pPr lvl="2"/>
            <a:r>
              <a:rPr lang="en-US" dirty="0" smtClean="0">
                <a:solidFill>
                  <a:schemeClr val="bg1"/>
                </a:solidFill>
              </a:rPr>
              <a:t>Major landmark </a:t>
            </a:r>
          </a:p>
          <a:p>
            <a:pPr lvl="1"/>
            <a:r>
              <a:rPr lang="en-US" dirty="0" smtClean="0">
                <a:solidFill>
                  <a:schemeClr val="bg1"/>
                </a:solidFill>
              </a:rPr>
              <a:t>Phone numbers</a:t>
            </a:r>
          </a:p>
          <a:p>
            <a:pPr lvl="1"/>
            <a:r>
              <a:rPr lang="en-US" dirty="0" smtClean="0">
                <a:solidFill>
                  <a:schemeClr val="bg1"/>
                </a:solidFill>
              </a:rPr>
              <a:t>Radio w/ batteries</a:t>
            </a:r>
          </a:p>
          <a:p>
            <a:pPr marL="457200" lvl="1" indent="0">
              <a:buNone/>
            </a:pPr>
            <a:endParaRPr lang="en-US" dirty="0">
              <a:solidFill>
                <a:schemeClr val="bg1"/>
              </a:solidFill>
            </a:endParaRPr>
          </a:p>
          <a:p>
            <a:pPr marL="457200" lvl="1" indent="0">
              <a:buNone/>
            </a:pPr>
            <a:r>
              <a:rPr lang="en-US" dirty="0" smtClean="0">
                <a:solidFill>
                  <a:schemeClr val="bg1"/>
                </a:solidFill>
              </a:rPr>
              <a:t>www.ready.gov  </a:t>
            </a:r>
          </a:p>
          <a:p>
            <a:pPr marL="457200" lvl="1" indent="0">
              <a:buNone/>
            </a:pPr>
            <a:endParaRPr lang="en-US" dirty="0" smtClean="0"/>
          </a:p>
        </p:txBody>
      </p:sp>
      <p:sp>
        <p:nvSpPr>
          <p:cNvPr id="4" name="Content Placeholder 3"/>
          <p:cNvSpPr>
            <a:spLocks noGrp="1"/>
          </p:cNvSpPr>
          <p:nvPr>
            <p:ph sz="half" idx="2"/>
          </p:nvPr>
        </p:nvSpPr>
        <p:spPr>
          <a:xfrm>
            <a:off x="685800" y="1600200"/>
            <a:ext cx="4038600" cy="4525963"/>
          </a:xfrm>
        </p:spPr>
        <p:txBody>
          <a:bodyPr>
            <a:normAutofit/>
          </a:bodyPr>
          <a:lstStyle/>
          <a:p>
            <a:r>
              <a:rPr lang="en-US" dirty="0" smtClean="0">
                <a:solidFill>
                  <a:schemeClr val="bg1"/>
                </a:solidFill>
              </a:rPr>
              <a:t>Kit (a disaster can strike anywhere, anytime)</a:t>
            </a:r>
          </a:p>
          <a:p>
            <a:pPr lvl="1"/>
            <a:r>
              <a:rPr lang="en-US" dirty="0" smtClean="0">
                <a:solidFill>
                  <a:schemeClr val="bg1"/>
                </a:solidFill>
              </a:rPr>
              <a:t>Water and food for 72 hours</a:t>
            </a:r>
          </a:p>
          <a:p>
            <a:pPr lvl="1"/>
            <a:r>
              <a:rPr lang="en-US" dirty="0" smtClean="0">
                <a:solidFill>
                  <a:schemeClr val="bg1"/>
                </a:solidFill>
              </a:rPr>
              <a:t>Blankets</a:t>
            </a:r>
          </a:p>
          <a:p>
            <a:pPr lvl="1"/>
            <a:r>
              <a:rPr lang="en-US" dirty="0" smtClean="0">
                <a:solidFill>
                  <a:schemeClr val="bg1"/>
                </a:solidFill>
              </a:rPr>
              <a:t>Important Documents</a:t>
            </a:r>
          </a:p>
          <a:p>
            <a:pPr lvl="1"/>
            <a:r>
              <a:rPr lang="en-US" dirty="0" smtClean="0">
                <a:solidFill>
                  <a:schemeClr val="bg1"/>
                </a:solidFill>
              </a:rPr>
              <a:t>Chargers</a:t>
            </a:r>
          </a:p>
          <a:p>
            <a:pPr lvl="1"/>
            <a:r>
              <a:rPr lang="en-US" dirty="0" smtClean="0">
                <a:solidFill>
                  <a:schemeClr val="bg1"/>
                </a:solidFill>
              </a:rPr>
              <a:t>Personal sanitation items</a:t>
            </a:r>
          </a:p>
          <a:p>
            <a:pPr lvl="1"/>
            <a:r>
              <a:rPr lang="en-US" dirty="0" smtClean="0">
                <a:solidFill>
                  <a:schemeClr val="bg1"/>
                </a:solidFill>
              </a:rPr>
              <a:t>Can Opener</a:t>
            </a:r>
          </a:p>
          <a:p>
            <a:pPr lvl="1"/>
            <a:r>
              <a:rPr lang="en-US" dirty="0" smtClean="0">
                <a:solidFill>
                  <a:schemeClr val="bg1"/>
                </a:solidFill>
              </a:rPr>
              <a:t>Medicine/First Aid</a:t>
            </a:r>
          </a:p>
          <a:p>
            <a:pPr marL="457200" lvl="1"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4130989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alpha val="5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Preparedness/Response</a:t>
            </a:r>
            <a:endParaRPr lang="en-US" dirty="0"/>
          </a:p>
        </p:txBody>
      </p:sp>
      <p:sp>
        <p:nvSpPr>
          <p:cNvPr id="3" name="Content Placeholder 2"/>
          <p:cNvSpPr>
            <a:spLocks noGrp="1"/>
          </p:cNvSpPr>
          <p:nvPr>
            <p:ph sz="half" idx="1"/>
          </p:nvPr>
        </p:nvSpPr>
        <p:spPr/>
        <p:txBody>
          <a:bodyPr>
            <a:normAutofit fontScale="92500"/>
          </a:bodyPr>
          <a:lstStyle/>
          <a:p>
            <a:r>
              <a:rPr lang="en-US" dirty="0" smtClean="0"/>
              <a:t>Prepare</a:t>
            </a:r>
          </a:p>
          <a:p>
            <a:pPr lvl="1"/>
            <a:r>
              <a:rPr lang="en-US" dirty="0" smtClean="0"/>
              <a:t>Classes, trainings, exercises and local activities</a:t>
            </a:r>
          </a:p>
          <a:p>
            <a:pPr lvl="1"/>
            <a:r>
              <a:rPr lang="en-US" dirty="0" smtClean="0"/>
              <a:t>America’s </a:t>
            </a:r>
            <a:r>
              <a:rPr lang="en-US" dirty="0" err="1" smtClean="0"/>
              <a:t>PrepareAthon</a:t>
            </a:r>
            <a:endParaRPr lang="en-US" dirty="0" smtClean="0"/>
          </a:p>
          <a:p>
            <a:r>
              <a:rPr lang="en-US" dirty="0" smtClean="0"/>
              <a:t>Response</a:t>
            </a:r>
          </a:p>
          <a:p>
            <a:pPr lvl="1"/>
            <a:r>
              <a:rPr lang="en-US" dirty="0" smtClean="0"/>
              <a:t>First Responders</a:t>
            </a:r>
          </a:p>
          <a:p>
            <a:pPr lvl="1"/>
            <a:r>
              <a:rPr lang="en-US" dirty="0" smtClean="0"/>
              <a:t>CERT Teams</a:t>
            </a:r>
          </a:p>
          <a:p>
            <a:pPr lvl="1"/>
            <a:r>
              <a:rPr lang="en-US" dirty="0" smtClean="0"/>
              <a:t>Community and Volunteer Agencies</a:t>
            </a:r>
          </a:p>
          <a:p>
            <a:pPr lvl="1"/>
            <a:r>
              <a:rPr lang="en-US" dirty="0" smtClean="0"/>
              <a:t>Emergency Management Agencies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62601" y="2819400"/>
            <a:ext cx="2667000" cy="1344342"/>
          </a:xfrm>
        </p:spPr>
      </p:pic>
    </p:spTree>
    <p:extLst>
      <p:ext uri="{BB962C8B-B14F-4D97-AF65-F5344CB8AC3E}">
        <p14:creationId xmlns:p14="http://schemas.microsoft.com/office/powerpoint/2010/main" val="1932467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50000"/>
            <a:alpha val="6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prepare the community</a:t>
            </a:r>
            <a:endParaRPr lang="en-US" dirty="0"/>
          </a:p>
        </p:txBody>
      </p:sp>
      <p:sp>
        <p:nvSpPr>
          <p:cNvPr id="3" name="Content Placeholder 2"/>
          <p:cNvSpPr>
            <a:spLocks noGrp="1"/>
          </p:cNvSpPr>
          <p:nvPr>
            <p:ph sz="half" idx="1"/>
          </p:nvPr>
        </p:nvSpPr>
        <p:spPr/>
        <p:txBody>
          <a:bodyPr>
            <a:normAutofit/>
          </a:bodyPr>
          <a:lstStyle/>
          <a:p>
            <a:r>
              <a:rPr lang="en-US" dirty="0" smtClean="0"/>
              <a:t>Get involved and stay informed!</a:t>
            </a:r>
          </a:p>
          <a:p>
            <a:pPr lvl="1"/>
            <a:r>
              <a:rPr lang="en-US" dirty="0" smtClean="0"/>
              <a:t>Share information</a:t>
            </a:r>
          </a:p>
          <a:p>
            <a:pPr lvl="1"/>
            <a:r>
              <a:rPr lang="en-US" dirty="0" smtClean="0"/>
              <a:t>Encourage others to have a kit and plan</a:t>
            </a:r>
          </a:p>
          <a:p>
            <a:pPr lvl="1"/>
            <a:r>
              <a:rPr lang="en-US" dirty="0" smtClean="0"/>
              <a:t>Participate in local preparation events, classes, and trainings</a:t>
            </a:r>
          </a:p>
          <a:p>
            <a:pPr marL="457200" lvl="1" indent="0">
              <a:buNone/>
            </a:pPr>
            <a:endParaRPr lang="en-US" dirty="0" smtClean="0"/>
          </a:p>
          <a:p>
            <a:pPr lvl="1"/>
            <a:endParaRPr lang="en-US" dirty="0" smtClean="0"/>
          </a:p>
          <a:p>
            <a:pPr lvl="1"/>
            <a:endParaRPr lang="en-US" dirty="0"/>
          </a:p>
        </p:txBody>
      </p:sp>
      <p:pic>
        <p:nvPicPr>
          <p:cNvPr id="1026" name="Picture 2" descr="C:\Program Files\Microsoft Office\MEDIA\CAGCAT10\j0291984.wmf"/>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286000"/>
            <a:ext cx="2542184" cy="2691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924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alpha val="71000"/>
          </a:srgb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676400"/>
            <a:ext cx="8229600" cy="762000"/>
          </a:xfrm>
        </p:spPr>
        <p:txBody>
          <a:bodyPr>
            <a:noAutofit/>
          </a:bodyPr>
          <a:lstStyle/>
          <a:p>
            <a:r>
              <a:rPr lang="en-US" sz="3200" i="1" dirty="0" smtClean="0">
                <a:latin typeface="Lucida Sans" panose="020B0602030504020204" pitchFamily="34" charset="0"/>
              </a:rPr>
              <a:t>What is America’s PrepareAthon!</a:t>
            </a:r>
            <a:r>
              <a:rPr lang="en-US" sz="3200" i="1" baseline="30000" dirty="0" smtClean="0">
                <a:latin typeface="Lucida Sans" panose="020B0602030504020204" pitchFamily="34" charset="0"/>
              </a:rPr>
              <a:t>SM</a:t>
            </a:r>
            <a:r>
              <a:rPr lang="en-US" sz="3200" i="1" dirty="0" smtClean="0">
                <a:latin typeface="Lucida Sans" panose="020B0602030504020204" pitchFamily="34" charset="0"/>
              </a:rPr>
              <a:t>?</a:t>
            </a:r>
            <a:endParaRPr lang="en-US" sz="3200" u="sng" dirty="0">
              <a:latin typeface="Lucida Sans" panose="020B0602030504020204" pitchFamily="34" charset="0"/>
            </a:endParaRPr>
          </a:p>
        </p:txBody>
      </p:sp>
      <p:sp>
        <p:nvSpPr>
          <p:cNvPr id="12" name="Content Placeholder 8"/>
          <p:cNvSpPr txBox="1">
            <a:spLocks/>
          </p:cNvSpPr>
          <p:nvPr/>
        </p:nvSpPr>
        <p:spPr>
          <a:xfrm>
            <a:off x="304800" y="2492269"/>
            <a:ext cx="8534400" cy="31465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000" dirty="0" smtClean="0">
                <a:solidFill>
                  <a:srgbClr val="002F80"/>
                </a:solidFill>
              </a:rPr>
              <a:t>A national, community-based </a:t>
            </a:r>
            <a:r>
              <a:rPr lang="en-US" sz="2000" dirty="0">
                <a:solidFill>
                  <a:srgbClr val="002F80"/>
                </a:solidFill>
              </a:rPr>
              <a:t>c</a:t>
            </a:r>
            <a:r>
              <a:rPr lang="en-US" sz="2000" dirty="0" smtClean="0">
                <a:solidFill>
                  <a:srgbClr val="002F80"/>
                </a:solidFill>
              </a:rPr>
              <a:t>ampaign intended to move the public from awareness to Preparedness Action</a:t>
            </a:r>
          </a:p>
          <a:p>
            <a:pPr>
              <a:buFont typeface="Wingdings" panose="05000000000000000000" pitchFamily="2" charset="2"/>
              <a:buChar char=""/>
            </a:pPr>
            <a:r>
              <a:rPr lang="en-US" sz="2000" dirty="0" smtClean="0">
                <a:solidFill>
                  <a:srgbClr val="002F80"/>
                </a:solidFill>
              </a:rPr>
              <a:t>Focused on increasing emergency preparedness through hazard-specific drills, group discussions, and exercises </a:t>
            </a:r>
          </a:p>
          <a:p>
            <a:pPr>
              <a:buFont typeface="Wingdings" panose="05000000000000000000" pitchFamily="2" charset="2"/>
              <a:buChar char=""/>
            </a:pPr>
            <a:r>
              <a:rPr lang="en-US" sz="2000" dirty="0" smtClean="0">
                <a:solidFill>
                  <a:srgbClr val="002F80"/>
                </a:solidFill>
              </a:rPr>
              <a:t>Targeting action at the individual, organizational or community level</a:t>
            </a:r>
          </a:p>
          <a:p>
            <a:pPr>
              <a:buFont typeface="Wingdings" panose="05000000000000000000" pitchFamily="2" charset="2"/>
              <a:buChar char=""/>
            </a:pPr>
            <a:r>
              <a:rPr lang="en-US" sz="2000" dirty="0" smtClean="0">
                <a:solidFill>
                  <a:srgbClr val="002F80"/>
                </a:solidFill>
              </a:rPr>
              <a:t>Twice yearly (spring and fall) National PrepareAthon! Days anchoring year-round events</a:t>
            </a:r>
          </a:p>
          <a:p>
            <a:pPr>
              <a:buFont typeface="Wingdings" panose="05000000000000000000" pitchFamily="2" charset="2"/>
              <a:buChar char=""/>
            </a:pPr>
            <a:r>
              <a:rPr lang="en-US" sz="2000" dirty="0" smtClean="0">
                <a:solidFill>
                  <a:srgbClr val="002F80"/>
                </a:solidFill>
              </a:rPr>
              <a:t>Free “how-to” resources and tools for different hazards and  different communities available at:</a:t>
            </a:r>
            <a:endParaRPr lang="en-US" sz="2000" dirty="0">
              <a:solidFill>
                <a:srgbClr val="002F80"/>
              </a:solidFill>
            </a:endParaRPr>
          </a:p>
        </p:txBody>
      </p:sp>
      <p:sp>
        <p:nvSpPr>
          <p:cNvPr id="10" name="Content Placeholder 9"/>
          <p:cNvSpPr>
            <a:spLocks noGrp="1"/>
          </p:cNvSpPr>
          <p:nvPr>
            <p:ph sz="half" idx="1"/>
          </p:nvPr>
        </p:nvSpPr>
        <p:spPr>
          <a:xfrm>
            <a:off x="304800" y="5715000"/>
            <a:ext cx="8534400" cy="609600"/>
          </a:xfrm>
        </p:spPr>
        <p:txBody>
          <a:bodyPr>
            <a:noAutofit/>
          </a:bodyPr>
          <a:lstStyle/>
          <a:p>
            <a:pPr marL="0" indent="0" algn="ctr">
              <a:buNone/>
            </a:pPr>
            <a:r>
              <a:rPr lang="en-US" sz="3200" dirty="0" smtClean="0"/>
              <a:t>www.Ready.gov/Prepare</a:t>
            </a:r>
            <a:endParaRPr lang="en-US" sz="3200" dirty="0"/>
          </a:p>
        </p:txBody>
      </p:sp>
      <p:pic>
        <p:nvPicPr>
          <p:cNvPr id="3075" name="Picture 3" descr="\\Fema.net\r10\Group\NP\Community Preparedness\America's PrepareAthon\AP Materials (Final)\NationalCreative\General Materials\General Logos\Non Customizable\Print\AP!_General_National_Tagline_Logo_Genera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4" t="24342" r="1971" b="36773"/>
          <a:stretch/>
        </p:blipFill>
        <p:spPr bwMode="auto">
          <a:xfrm>
            <a:off x="375600" y="381000"/>
            <a:ext cx="366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37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2022</Words>
  <Application>Microsoft Office PowerPoint</Application>
  <PresentationFormat>On-screen Show (4:3)</PresentationFormat>
  <Paragraphs>179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Intermediate Disaster Preparedness and Response </vt:lpstr>
      <vt:lpstr>Before we get started…</vt:lpstr>
      <vt:lpstr>Training Outline</vt:lpstr>
      <vt:lpstr>Disaster Timeline</vt:lpstr>
      <vt:lpstr>Scenario </vt:lpstr>
      <vt:lpstr>Personal/Family Preparedness</vt:lpstr>
      <vt:lpstr>Community Preparedness/Response</vt:lpstr>
      <vt:lpstr>How to prepare the community</vt:lpstr>
      <vt:lpstr>What is America’s PrepareAthon!SM?</vt:lpstr>
      <vt:lpstr>Community Response</vt:lpstr>
      <vt:lpstr>Community Response</vt:lpstr>
      <vt:lpstr>How can you get involved in response?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Warning,Chelsey (CTR)</dc:creator>
  <cp:lastModifiedBy>Justin Ellis</cp:lastModifiedBy>
  <cp:revision>25</cp:revision>
  <cp:lastPrinted>2015-03-03T23:19:14Z</cp:lastPrinted>
  <dcterms:created xsi:type="dcterms:W3CDTF">2015-02-19T21:44:02Z</dcterms:created>
  <dcterms:modified xsi:type="dcterms:W3CDTF">2015-03-06T18:47:03Z</dcterms:modified>
</cp:coreProperties>
</file>